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0"/>
  </p:notesMasterIdLst>
  <p:sldIdLst>
    <p:sldId id="256" r:id="rId2"/>
    <p:sldId id="318" r:id="rId3"/>
    <p:sldId id="320" r:id="rId4"/>
    <p:sldId id="266" r:id="rId5"/>
    <p:sldId id="327" r:id="rId6"/>
    <p:sldId id="321" r:id="rId7"/>
    <p:sldId id="323" r:id="rId8"/>
    <p:sldId id="322" r:id="rId9"/>
    <p:sldId id="324" r:id="rId10"/>
    <p:sldId id="325" r:id="rId11"/>
    <p:sldId id="274" r:id="rId12"/>
    <p:sldId id="326" r:id="rId13"/>
    <p:sldId id="316" r:id="rId14"/>
    <p:sldId id="328" r:id="rId15"/>
    <p:sldId id="329" r:id="rId16"/>
    <p:sldId id="286" r:id="rId17"/>
    <p:sldId id="287" r:id="rId18"/>
    <p:sldId id="300" r:id="rId1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872366F0-10D0-4175-8835-995FC663E938}">
          <p14:sldIdLst>
            <p14:sldId id="256"/>
            <p14:sldId id="318"/>
            <p14:sldId id="320"/>
            <p14:sldId id="266"/>
            <p14:sldId id="327"/>
            <p14:sldId id="321"/>
            <p14:sldId id="323"/>
            <p14:sldId id="322"/>
            <p14:sldId id="324"/>
            <p14:sldId id="325"/>
            <p14:sldId id="274"/>
          </p14:sldIdLst>
        </p14:section>
        <p14:section name="Bonus Slides" id="{F2601151-8D18-483A-9A8D-E2AA3329FDEA}">
          <p14:sldIdLst>
            <p14:sldId id="326"/>
            <p14:sldId id="316"/>
            <p14:sldId id="328"/>
            <p14:sldId id="329"/>
            <p14:sldId id="286"/>
            <p14:sldId id="287"/>
            <p14:sldId id="30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21E1F"/>
    <a:srgbClr val="8064A2"/>
    <a:srgbClr val="322642"/>
    <a:srgbClr val="772C84"/>
    <a:srgbClr val="B818B0"/>
    <a:srgbClr val="CC0001"/>
    <a:srgbClr val="FF7575"/>
    <a:srgbClr val="FF1919"/>
    <a:srgbClr val="CC0000"/>
    <a:srgbClr val="C5312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77" autoAdjust="0"/>
    <p:restoredTop sz="89692" autoAdjust="0"/>
  </p:normalViewPr>
  <p:slideViewPr>
    <p:cSldViewPr snapToGrid="0" snapToObjects="1">
      <p:cViewPr varScale="1">
        <p:scale>
          <a:sx n="129" d="100"/>
          <a:sy n="129" d="100"/>
        </p:scale>
        <p:origin x="858" y="11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010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318647-6C14-4A35-8822-E74A9C655DD4}" type="datetimeFigureOut">
              <a:rPr lang="en-US" smtClean="0"/>
              <a:t>5/30/2024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51D3DC-E968-4842-B8A9-20E76F7FC43C}" type="slidenum">
              <a:rPr lang="en-US" smtClean="0"/>
              <a:t>‹#›</a:t>
            </a:fld>
            <a:endParaRPr lang="en-US"/>
          </a:p>
        </p:txBody>
      </p:sp>
    </p:spTree>
    <p:extLst>
      <p:ext uri="{BB962C8B-B14F-4D97-AF65-F5344CB8AC3E}">
        <p14:creationId xmlns:p14="http://schemas.microsoft.com/office/powerpoint/2010/main" val="617564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NimbusRomNo9L-Medi"/>
              </a:rPr>
              <a:t>Network coverage is the problem of optimizing the placement of mobile stations to increase connectivity between groups of users. UAVs are uniquely suited for this task. Another activity where UAVs thrive is that of Search and Rescue. UAVs can locate groups of survivors in potentially dangerous conditions and alert rescue organizations. Traffic surveillance, too benefits from the UAVs usage. These devices can monitor traffic patterns and detect anomalous </a:t>
            </a:r>
            <a:r>
              <a:rPr lang="en-US" sz="1800" dirty="0" err="1">
                <a:effectLst/>
                <a:latin typeface="Calibri" panose="020F0502020204030204" pitchFamily="34" charset="0"/>
                <a:ea typeface="NimbusRomNo9L-Medi"/>
              </a:rPr>
              <a:t>behaviours</a:t>
            </a:r>
            <a:r>
              <a:rPr lang="en-US" sz="1800" dirty="0">
                <a:effectLst/>
                <a:latin typeface="Calibri" panose="020F0502020204030204" pitchFamily="34" charset="0"/>
                <a:ea typeface="NimbusRomNo9L-Medi"/>
              </a:rPr>
              <a:t>.</a:t>
            </a:r>
          </a:p>
          <a:p>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3451D3DC-E968-4842-B8A9-20E76F7FC43C}" type="slidenum">
              <a:rPr lang="en-US" smtClean="0"/>
              <a:t>2</a:t>
            </a:fld>
            <a:endParaRPr lang="en-US"/>
          </a:p>
        </p:txBody>
      </p:sp>
    </p:spTree>
    <p:extLst>
      <p:ext uri="{BB962C8B-B14F-4D97-AF65-F5344CB8AC3E}">
        <p14:creationId xmlns:p14="http://schemas.microsoft.com/office/powerpoint/2010/main" val="528327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C00000"/>
                </a:solidFill>
                <a:latin typeface="+mn-lt"/>
              </a:rPr>
              <a:t>With the increase in potential UAV applications, it has become critical to develop and test mission-specific algorithms without compromising safety.</a:t>
            </a:r>
          </a:p>
          <a:p>
            <a:pPr algn="l"/>
            <a:endParaRPr lang="en-US" sz="1200" dirty="0">
              <a:solidFill>
                <a:srgbClr val="C00000"/>
              </a:solidFill>
              <a:latin typeface="+mn-lt"/>
            </a:endParaRPr>
          </a:p>
          <a:p>
            <a:pPr algn="l"/>
            <a:r>
              <a:rPr lang="en-US" sz="1200" dirty="0">
                <a:solidFill>
                  <a:srgbClr val="C00000"/>
                </a:solidFill>
                <a:latin typeface="+mn-lt"/>
              </a:rPr>
              <a:t>Validating infrastructure-intensive algorithms in the field is not feasible for every researcher</a:t>
            </a:r>
            <a:endParaRPr lang="en-US" dirty="0"/>
          </a:p>
        </p:txBody>
      </p:sp>
      <p:sp>
        <p:nvSpPr>
          <p:cNvPr id="4" name="Slide Number Placeholder 3"/>
          <p:cNvSpPr>
            <a:spLocks noGrp="1"/>
          </p:cNvSpPr>
          <p:nvPr>
            <p:ph type="sldNum" sz="quarter" idx="5"/>
          </p:nvPr>
        </p:nvSpPr>
        <p:spPr/>
        <p:txBody>
          <a:bodyPr/>
          <a:lstStyle/>
          <a:p>
            <a:fld id="{3451D3DC-E968-4842-B8A9-20E76F7FC43C}" type="slidenum">
              <a:rPr lang="en-US" smtClean="0"/>
              <a:t>3</a:t>
            </a:fld>
            <a:endParaRPr lang="en-US"/>
          </a:p>
        </p:txBody>
      </p:sp>
    </p:spTree>
    <p:extLst>
      <p:ext uri="{BB962C8B-B14F-4D97-AF65-F5344CB8AC3E}">
        <p14:creationId xmlns:p14="http://schemas.microsoft.com/office/powerpoint/2010/main" val="488213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We only talk about the nodes relevant to our project</a:t>
            </a:r>
          </a:p>
          <a:p>
            <a:pPr algn="l"/>
            <a:r>
              <a:rPr lang="en-US" sz="1200" dirty="0">
                <a:solidFill>
                  <a:srgbClr val="C00000"/>
                </a:solidFill>
                <a:latin typeface="+mn-lt"/>
              </a:rPr>
              <a:t>batch-mode facility  -- meaning that jobs are processed in batches. Initiating development is automated, but actual testbed executions are still human operated. Hidden Slide explains batch mode</a:t>
            </a:r>
            <a:endParaRPr lang="en-US" dirty="0"/>
          </a:p>
        </p:txBody>
      </p:sp>
      <p:sp>
        <p:nvSpPr>
          <p:cNvPr id="4" name="Slide Number Placeholder 3"/>
          <p:cNvSpPr>
            <a:spLocks noGrp="1"/>
          </p:cNvSpPr>
          <p:nvPr>
            <p:ph type="sldNum" sz="quarter" idx="5"/>
          </p:nvPr>
        </p:nvSpPr>
        <p:spPr/>
        <p:txBody>
          <a:bodyPr/>
          <a:lstStyle/>
          <a:p>
            <a:fld id="{3451D3DC-E968-4842-B8A9-20E76F7FC43C}" type="slidenum">
              <a:rPr lang="en-US" smtClean="0"/>
              <a:t>4</a:t>
            </a:fld>
            <a:endParaRPr lang="en-US"/>
          </a:p>
        </p:txBody>
      </p:sp>
    </p:spTree>
    <p:extLst>
      <p:ext uri="{BB962C8B-B14F-4D97-AF65-F5344CB8AC3E}">
        <p14:creationId xmlns:p14="http://schemas.microsoft.com/office/powerpoint/2010/main" val="2905685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3451D3DC-E968-4842-B8A9-20E76F7FC43C}" type="slidenum">
              <a:rPr lang="en-US" smtClean="0"/>
              <a:t>5</a:t>
            </a:fld>
            <a:endParaRPr lang="en-US"/>
          </a:p>
        </p:txBody>
      </p:sp>
    </p:spTree>
    <p:extLst>
      <p:ext uri="{BB962C8B-B14F-4D97-AF65-F5344CB8AC3E}">
        <p14:creationId xmlns:p14="http://schemas.microsoft.com/office/powerpoint/2010/main" val="1265239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We only talk about the nodes relevant to our project</a:t>
            </a:r>
          </a:p>
        </p:txBody>
      </p:sp>
      <p:sp>
        <p:nvSpPr>
          <p:cNvPr id="4" name="Slide Number Placeholder 3"/>
          <p:cNvSpPr>
            <a:spLocks noGrp="1"/>
          </p:cNvSpPr>
          <p:nvPr>
            <p:ph type="sldNum" sz="quarter" idx="5"/>
          </p:nvPr>
        </p:nvSpPr>
        <p:spPr/>
        <p:txBody>
          <a:bodyPr/>
          <a:lstStyle/>
          <a:p>
            <a:fld id="{3451D3DC-E968-4842-B8A9-20E76F7FC43C}" type="slidenum">
              <a:rPr lang="en-US" smtClean="0"/>
              <a:t>6</a:t>
            </a:fld>
            <a:endParaRPr lang="en-US"/>
          </a:p>
        </p:txBody>
      </p:sp>
    </p:spTree>
    <p:extLst>
      <p:ext uri="{BB962C8B-B14F-4D97-AF65-F5344CB8AC3E}">
        <p14:creationId xmlns:p14="http://schemas.microsoft.com/office/powerpoint/2010/main" val="992753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We only talk about the nodes relevant to our project</a:t>
            </a:r>
          </a:p>
        </p:txBody>
      </p:sp>
      <p:sp>
        <p:nvSpPr>
          <p:cNvPr id="4" name="Slide Number Placeholder 3"/>
          <p:cNvSpPr>
            <a:spLocks noGrp="1"/>
          </p:cNvSpPr>
          <p:nvPr>
            <p:ph type="sldNum" sz="quarter" idx="5"/>
          </p:nvPr>
        </p:nvSpPr>
        <p:spPr/>
        <p:txBody>
          <a:bodyPr/>
          <a:lstStyle/>
          <a:p>
            <a:fld id="{3451D3DC-E968-4842-B8A9-20E76F7FC43C}" type="slidenum">
              <a:rPr lang="en-US" smtClean="0"/>
              <a:t>8</a:t>
            </a:fld>
            <a:endParaRPr lang="en-US"/>
          </a:p>
        </p:txBody>
      </p:sp>
    </p:spTree>
    <p:extLst>
      <p:ext uri="{BB962C8B-B14F-4D97-AF65-F5344CB8AC3E}">
        <p14:creationId xmlns:p14="http://schemas.microsoft.com/office/powerpoint/2010/main" val="845351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Fly straight = in whatever direction it was facing</a:t>
            </a:r>
          </a:p>
        </p:txBody>
      </p:sp>
      <p:sp>
        <p:nvSpPr>
          <p:cNvPr id="4" name="Slide Number Placeholder 3"/>
          <p:cNvSpPr>
            <a:spLocks noGrp="1"/>
          </p:cNvSpPr>
          <p:nvPr>
            <p:ph type="sldNum" sz="quarter" idx="5"/>
          </p:nvPr>
        </p:nvSpPr>
        <p:spPr/>
        <p:txBody>
          <a:bodyPr/>
          <a:lstStyle/>
          <a:p>
            <a:fld id="{3451D3DC-E968-4842-B8A9-20E76F7FC43C}" type="slidenum">
              <a:rPr lang="en-US" smtClean="0"/>
              <a:t>9</a:t>
            </a:fld>
            <a:endParaRPr lang="en-US"/>
          </a:p>
        </p:txBody>
      </p:sp>
    </p:spTree>
    <p:extLst>
      <p:ext uri="{BB962C8B-B14F-4D97-AF65-F5344CB8AC3E}">
        <p14:creationId xmlns:p14="http://schemas.microsoft.com/office/powerpoint/2010/main" val="1186358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Fly straight = in whatever direction it was facing</a:t>
            </a:r>
          </a:p>
        </p:txBody>
      </p:sp>
      <p:sp>
        <p:nvSpPr>
          <p:cNvPr id="4" name="Slide Number Placeholder 3"/>
          <p:cNvSpPr>
            <a:spLocks noGrp="1"/>
          </p:cNvSpPr>
          <p:nvPr>
            <p:ph type="sldNum" sz="quarter" idx="5"/>
          </p:nvPr>
        </p:nvSpPr>
        <p:spPr/>
        <p:txBody>
          <a:bodyPr/>
          <a:lstStyle/>
          <a:p>
            <a:fld id="{3451D3DC-E968-4842-B8A9-20E76F7FC43C}" type="slidenum">
              <a:rPr lang="en-US" smtClean="0"/>
              <a:t>10</a:t>
            </a:fld>
            <a:endParaRPr lang="en-US"/>
          </a:p>
        </p:txBody>
      </p:sp>
    </p:spTree>
    <p:extLst>
      <p:ext uri="{BB962C8B-B14F-4D97-AF65-F5344CB8AC3E}">
        <p14:creationId xmlns:p14="http://schemas.microsoft.com/office/powerpoint/2010/main" val="3662204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3451D3DC-E968-4842-B8A9-20E76F7FC43C}" type="slidenum">
              <a:rPr lang="en-US" smtClean="0"/>
              <a:t>12</a:t>
            </a:fld>
            <a:endParaRPr lang="en-US"/>
          </a:p>
        </p:txBody>
      </p:sp>
    </p:spTree>
    <p:extLst>
      <p:ext uri="{BB962C8B-B14F-4D97-AF65-F5344CB8AC3E}">
        <p14:creationId xmlns:p14="http://schemas.microsoft.com/office/powerpoint/2010/main" val="1059479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275C0E85-EEF5-4F53-AED0-55217E3D0B6B}" type="datetime1">
              <a:rPr lang="en-US" smtClean="0"/>
              <a:t>5/30/2024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3F2A2DB-A375-4A9A-A7FB-27CF5CCED4D5}" type="datetime1">
              <a:rPr lang="en-US" smtClean="0"/>
              <a:t>5/30/2024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79623C5-BB4E-4793-A145-EA9EF98C1854}" type="datetime1">
              <a:rPr lang="en-US" smtClean="0"/>
              <a:t>5/30/2024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1D7BC0B5-E9D2-4BC8-B854-FC515C149957}" type="datetime1">
              <a:rPr lang="en-US" smtClean="0"/>
              <a:t>5/30/2024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035563"/>
            <a:ext cx="7772400" cy="1021556"/>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39FDA4BF-7323-4842-B85E-A06490C3FB93}" type="datetime1">
              <a:rPr lang="en-US" smtClean="0"/>
              <a:t>5/30/2024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E4028420-DC59-4887-892E-3FDD189DE57F}" type="datetime1">
              <a:rPr lang="en-US" smtClean="0"/>
              <a:t>5/30/2024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650504"/>
            <a:ext cx="8229600" cy="801290"/>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FD6DD1E-C2F0-4C22-A03E-BE754E6AFCB3}" type="datetime1">
              <a:rPr lang="en-US" smtClean="0"/>
              <a:t>5/30/2024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C2102389-D062-4CD7-8AB5-7CB44DD5E4EE}" type="datetime1">
              <a:rPr lang="en-US" smtClean="0"/>
              <a:t>5/30/2024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27B2BB1-2ACF-401C-81B6-992CCB5AE598}" type="datetime1">
              <a:rPr lang="en-US" smtClean="0"/>
              <a:t>5/30/2024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BC99144-2FC9-411A-B2F9-48FC034CDF20}" type="datetime1">
              <a:rPr lang="en-US" smtClean="0"/>
              <a:t>5/30/2024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1A81432-08D0-4DE0-9EA8-8086BA6CE6D1}" type="datetime1">
              <a:rPr lang="en-US" smtClean="0"/>
              <a:t>5/30/2024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675085"/>
            <a:ext cx="8229600" cy="801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457200" y="2266950"/>
            <a:ext cx="8229600" cy="23276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958A3199-1E04-4D26-ADE3-3A2C294D237A}" type="datetime1">
              <a:rPr lang="en-US" smtClean="0"/>
              <a:t>5/30/2024</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9152194" cy="457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8.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hyperlink" Target="https://aerpaw.org/aerpaw-afar-challenge/" TargetMode="Externa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hyperlink" Target="https://aerpaw.org/aerpaw-afar-challeng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sites.google.com/ncsu.edu/aerpaw-wiki/aerpaw-user-manual/1-aerpaw-overview/1-4-equipment-information/1-4-3-aerpaw-ugvs"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hyperlink" Target="https://aerpaw.org/aerpaw-afar-challenge/" TargetMode="Externa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hyperlink" Target="https://aerpaw.org/aerpaw-afar-challenge/"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hyperlink" Target="https://aerpaw.org/aerpaw-afar-challeng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2" y="1674971"/>
            <a:ext cx="9144000" cy="1102519"/>
          </a:xfrm>
        </p:spPr>
        <p:txBody>
          <a:bodyPr/>
          <a:lstStyle/>
          <a:p>
            <a:r>
              <a:rPr lang="en-US" sz="2600" dirty="0">
                <a:latin typeface="Arial" panose="020B0604020202020204" pitchFamily="34" charset="0"/>
                <a:cs typeface="Arial" panose="020B0604020202020204" pitchFamily="34" charset="0"/>
              </a:rPr>
              <a:t>Wireless Signal Source Localization by Unmanned </a:t>
            </a:r>
            <a:br>
              <a:rPr lang="en-US" sz="2600" dirty="0">
                <a:latin typeface="Arial" panose="020B0604020202020204" pitchFamily="34" charset="0"/>
                <a:cs typeface="Arial" panose="020B0604020202020204" pitchFamily="34" charset="0"/>
              </a:rPr>
            </a:br>
            <a:r>
              <a:rPr lang="en-US" sz="2600" dirty="0">
                <a:latin typeface="Arial" panose="020B0604020202020204" pitchFamily="34" charset="0"/>
                <a:cs typeface="Arial" panose="020B0604020202020204" pitchFamily="34" charset="0"/>
              </a:rPr>
              <a:t>Aerial Vehicle using AERPAW Digital Twin and Testbed</a:t>
            </a:r>
          </a:p>
        </p:txBody>
      </p:sp>
      <p:sp>
        <p:nvSpPr>
          <p:cNvPr id="3" name="Subtitle 2"/>
          <p:cNvSpPr>
            <a:spLocks noGrp="1"/>
          </p:cNvSpPr>
          <p:nvPr>
            <p:ph type="subTitle" idx="1"/>
          </p:nvPr>
        </p:nvSpPr>
        <p:spPr>
          <a:xfrm>
            <a:off x="0" y="2922660"/>
            <a:ext cx="9144000" cy="650929"/>
          </a:xfrm>
        </p:spPr>
        <p:txBody>
          <a:bodyPr rtlCol="0">
            <a:noAutofit/>
          </a:bodyPr>
          <a:lstStyle/>
          <a:p>
            <a:pPr fontAlgn="auto">
              <a:spcAft>
                <a:spcPts val="0"/>
              </a:spcAft>
              <a:buFont typeface="Arial"/>
              <a:buNone/>
              <a:defRPr/>
            </a:pPr>
            <a:r>
              <a:rPr lang="en-US" sz="1900" b="1" dirty="0">
                <a:solidFill>
                  <a:srgbClr val="CC0001"/>
                </a:solidFill>
                <a:latin typeface="Trebuchet MS" panose="020B0603020202020204" pitchFamily="34" charset="0"/>
                <a:ea typeface="+mn-ea"/>
              </a:rPr>
              <a:t>Baisakhi Chatterjee, Sonali Chaudhari, </a:t>
            </a:r>
            <a:br>
              <a:rPr lang="en-US" sz="1900" b="1" dirty="0">
                <a:solidFill>
                  <a:srgbClr val="CC0001"/>
                </a:solidFill>
                <a:latin typeface="Trebuchet MS" panose="020B0603020202020204" pitchFamily="34" charset="0"/>
                <a:ea typeface="+mn-ea"/>
              </a:rPr>
            </a:br>
            <a:r>
              <a:rPr lang="en-US" sz="1900" b="1" dirty="0" err="1">
                <a:solidFill>
                  <a:srgbClr val="CC0001"/>
                </a:solidFill>
                <a:latin typeface="Trebuchet MS" panose="020B0603020202020204" pitchFamily="34" charset="0"/>
                <a:ea typeface="+mn-ea"/>
              </a:rPr>
              <a:t>Zhizhen</a:t>
            </a:r>
            <a:r>
              <a:rPr lang="en-US" sz="1900" b="1" dirty="0">
                <a:solidFill>
                  <a:srgbClr val="CC0001"/>
                </a:solidFill>
                <a:latin typeface="Trebuchet MS" panose="020B0603020202020204" pitchFamily="34" charset="0"/>
                <a:ea typeface="+mn-ea"/>
              </a:rPr>
              <a:t> Li, Dr. Yuchen Liu </a:t>
            </a:r>
            <a:r>
              <a:rPr lang="en-US" sz="1900" b="1" dirty="0">
                <a:solidFill>
                  <a:schemeClr val="bg1">
                    <a:lumMod val="50000"/>
                  </a:schemeClr>
                </a:solidFill>
                <a:latin typeface="Trebuchet MS" panose="020B0603020202020204" pitchFamily="34" charset="0"/>
                <a:ea typeface="+mn-ea"/>
              </a:rPr>
              <a:t>&amp;</a:t>
            </a:r>
            <a:r>
              <a:rPr lang="en-US" sz="1900" b="1" dirty="0">
                <a:solidFill>
                  <a:srgbClr val="CC0001"/>
                </a:solidFill>
                <a:latin typeface="Trebuchet MS" panose="020B0603020202020204" pitchFamily="34" charset="0"/>
                <a:ea typeface="+mn-ea"/>
              </a:rPr>
              <a:t> Dr. Rudra Dutta</a:t>
            </a:r>
          </a:p>
        </p:txBody>
      </p:sp>
      <p:sp>
        <p:nvSpPr>
          <p:cNvPr id="2" name="TextBox 1">
            <a:extLst>
              <a:ext uri="{FF2B5EF4-FFF2-40B4-BE49-F238E27FC236}">
                <a16:creationId xmlns:a16="http://schemas.microsoft.com/office/drawing/2014/main" id="{85E5FA9A-8EEB-C7DD-F28A-7C756AF52A96}"/>
              </a:ext>
            </a:extLst>
          </p:cNvPr>
          <p:cNvSpPr txBox="1"/>
          <p:nvPr/>
        </p:nvSpPr>
        <p:spPr>
          <a:xfrm>
            <a:off x="1" y="3464525"/>
            <a:ext cx="9144000" cy="307777"/>
          </a:xfrm>
          <a:prstGeom prst="rect">
            <a:avLst/>
          </a:prstGeom>
          <a:noFill/>
        </p:spPr>
        <p:txBody>
          <a:bodyPr wrap="square" rtlCol="0">
            <a:spAutoFit/>
          </a:bodyPr>
          <a:lstStyle/>
          <a:p>
            <a:pPr algn="ctr"/>
            <a:r>
              <a:rPr lang="en-US" sz="1400" dirty="0">
                <a:solidFill>
                  <a:schemeClr val="tx1">
                    <a:lumMod val="65000"/>
                    <a:lumOff val="35000"/>
                  </a:schemeClr>
                </a:solidFill>
              </a:rPr>
              <a:t> Department of Computer Science, North Carolina State University, USA</a:t>
            </a:r>
          </a:p>
        </p:txBody>
      </p:sp>
      <p:sp>
        <p:nvSpPr>
          <p:cNvPr id="4" name="Subtitle 2">
            <a:extLst>
              <a:ext uri="{FF2B5EF4-FFF2-40B4-BE49-F238E27FC236}">
                <a16:creationId xmlns:a16="http://schemas.microsoft.com/office/drawing/2014/main" id="{C352B986-BA4E-1447-086B-DD48A8B05F43}"/>
              </a:ext>
            </a:extLst>
          </p:cNvPr>
          <p:cNvSpPr txBox="1">
            <a:spLocks/>
          </p:cNvSpPr>
          <p:nvPr/>
        </p:nvSpPr>
        <p:spPr bwMode="auto">
          <a:xfrm>
            <a:off x="-60962" y="3952846"/>
            <a:ext cx="9144000" cy="307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rtlCol="0" anchor="t" anchorCtr="0" compatLnSpc="1">
            <a:prstTxWarp prst="textNoShape">
              <a:avLst/>
            </a:prstTxWarp>
            <a:normAutofit fontScale="92500" lnSpcReduction="10000"/>
          </a:bodyPr>
          <a:lstStyle>
            <a:lvl1pPr marL="0" indent="0" algn="ctr" defTabSz="457200" rtl="0" eaLnBrk="1" fontAlgn="base" hangingPunct="1">
              <a:spcBef>
                <a:spcPct val="20000"/>
              </a:spcBef>
              <a:spcAft>
                <a:spcPct val="0"/>
              </a:spcAft>
              <a:buFont typeface="Arial" charset="0"/>
              <a:buNone/>
              <a:defRPr sz="2400" kern="1200">
                <a:solidFill>
                  <a:schemeClr val="tx1">
                    <a:tint val="75000"/>
                  </a:schemeClr>
                </a:solidFill>
                <a:latin typeface="Arial"/>
                <a:ea typeface="ＭＳ Ｐゴシック" charset="0"/>
                <a:cs typeface="Arial"/>
              </a:defRPr>
            </a:lvl1pPr>
            <a:lvl2pPr marL="457200" indent="0" algn="ctr" defTabSz="457200" rtl="0" eaLnBrk="1" fontAlgn="base" hangingPunct="1">
              <a:spcBef>
                <a:spcPct val="20000"/>
              </a:spcBef>
              <a:spcAft>
                <a:spcPct val="0"/>
              </a:spcAft>
              <a:buFont typeface="Arial" charset="0"/>
              <a:buNone/>
              <a:defRPr sz="2400" kern="1200">
                <a:solidFill>
                  <a:schemeClr val="tx1">
                    <a:tint val="75000"/>
                  </a:schemeClr>
                </a:solidFill>
                <a:latin typeface="Arial"/>
                <a:ea typeface="ＭＳ Ｐゴシック" charset="0"/>
                <a:cs typeface="Arial"/>
              </a:defRPr>
            </a:lvl2pPr>
            <a:lvl3pPr marL="914400" indent="0" algn="ctr" defTabSz="457200" rtl="0" eaLnBrk="1" fontAlgn="base" hangingPunct="1">
              <a:spcBef>
                <a:spcPct val="20000"/>
              </a:spcBef>
              <a:spcAft>
                <a:spcPct val="0"/>
              </a:spcAft>
              <a:buFont typeface="Arial" charset="0"/>
              <a:buNone/>
              <a:defRPr kern="1200">
                <a:solidFill>
                  <a:schemeClr val="tx1">
                    <a:tint val="75000"/>
                  </a:schemeClr>
                </a:solidFill>
                <a:latin typeface="Arial"/>
                <a:ea typeface="ＭＳ Ｐゴシック" charset="0"/>
                <a:cs typeface="Arial"/>
              </a:defRPr>
            </a:lvl3pPr>
            <a:lvl4pPr marL="1371600" indent="0" algn="ctr" defTabSz="457200" rtl="0" eaLnBrk="1" fontAlgn="base" hangingPunct="1">
              <a:spcBef>
                <a:spcPct val="20000"/>
              </a:spcBef>
              <a:spcAft>
                <a:spcPct val="0"/>
              </a:spcAft>
              <a:buFont typeface="Arial" charset="0"/>
              <a:buNone/>
              <a:defRPr sz="1400" kern="1200">
                <a:solidFill>
                  <a:schemeClr val="tx1">
                    <a:tint val="75000"/>
                  </a:schemeClr>
                </a:solidFill>
                <a:latin typeface="Arial"/>
                <a:ea typeface="ＭＳ Ｐゴシック" charset="0"/>
                <a:cs typeface="Arial"/>
              </a:defRPr>
            </a:lvl4pPr>
            <a:lvl5pPr marL="1828800" indent="0" algn="ctr" defTabSz="457200" rtl="0" eaLnBrk="1" fontAlgn="base" hangingPunct="1">
              <a:spcBef>
                <a:spcPct val="20000"/>
              </a:spcBef>
              <a:spcAft>
                <a:spcPct val="0"/>
              </a:spcAft>
              <a:buFont typeface="Arial" charset="0"/>
              <a:buNone/>
              <a:defRPr sz="1000" kern="1200">
                <a:solidFill>
                  <a:schemeClr val="tx1">
                    <a:tint val="75000"/>
                  </a:schemeClr>
                </a:solidFill>
                <a:latin typeface="Arial"/>
                <a:ea typeface="ＭＳ Ｐゴシック" charset="0"/>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fontAlgn="auto">
              <a:spcAft>
                <a:spcPts val="0"/>
              </a:spcAft>
              <a:buFont typeface="Arial"/>
              <a:buNone/>
              <a:defRPr/>
            </a:pPr>
            <a:r>
              <a:rPr lang="en-US" sz="1600" b="1" dirty="0">
                <a:solidFill>
                  <a:schemeClr val="bg1">
                    <a:lumMod val="50000"/>
                  </a:schemeClr>
                </a:solidFill>
                <a:latin typeface="Trebuchet MS" panose="020B0603020202020204" pitchFamily="34" charset="0"/>
                <a:ea typeface="+mn-ea"/>
              </a:rPr>
              <a:t>Presented by: </a:t>
            </a:r>
            <a:r>
              <a:rPr lang="en-US" sz="1600" b="1" dirty="0" err="1">
                <a:solidFill>
                  <a:srgbClr val="CC0001"/>
                </a:solidFill>
                <a:latin typeface="Trebuchet MS" panose="020B0603020202020204" pitchFamily="34" charset="0"/>
                <a:ea typeface="+mn-ea"/>
              </a:rPr>
              <a:t>Zifan</a:t>
            </a:r>
            <a:r>
              <a:rPr lang="en-US" sz="1600" b="1" dirty="0">
                <a:solidFill>
                  <a:srgbClr val="CC0001"/>
                </a:solidFill>
                <a:latin typeface="Trebuchet MS" panose="020B0603020202020204" pitchFamily="34" charset="0"/>
                <a:ea typeface="+mn-ea"/>
              </a:rPr>
              <a:t> Zhang</a:t>
            </a:r>
          </a:p>
        </p:txBody>
      </p:sp>
    </p:spTree>
  </p:cSld>
  <p:clrMapOvr>
    <a:masterClrMapping/>
  </p:clrMapOvr>
  <mc:AlternateContent xmlns:mc="http://schemas.openxmlformats.org/markup-compatibility/2006" xmlns:p14="http://schemas.microsoft.com/office/powerpoint/2010/main">
    <mc:Choice Requires="p14">
      <p:transition spd="slow" p14:dur="2000" advTm="16385"/>
    </mc:Choice>
    <mc:Fallback xmlns="">
      <p:transition spd="slow" advTm="1638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A6E4-342F-4BA2-A7AB-57B1C79BD8A0}"/>
              </a:ext>
            </a:extLst>
          </p:cNvPr>
          <p:cNvSpPr>
            <a:spLocks noGrp="1"/>
          </p:cNvSpPr>
          <p:nvPr>
            <p:ph type="title"/>
          </p:nvPr>
        </p:nvSpPr>
        <p:spPr>
          <a:xfrm>
            <a:off x="457200" y="370285"/>
            <a:ext cx="8229600" cy="801290"/>
          </a:xfrm>
        </p:spPr>
        <p:txBody>
          <a:bodyPr/>
          <a:lstStyle/>
          <a:p>
            <a:pPr algn="l"/>
            <a:r>
              <a:rPr lang="en-US" dirty="0">
                <a:solidFill>
                  <a:srgbClr val="CC0001"/>
                </a:solidFill>
                <a:latin typeface="+mj-lt"/>
              </a:rPr>
              <a:t>Source Estimation</a:t>
            </a:r>
          </a:p>
        </p:txBody>
      </p:sp>
      <p:cxnSp>
        <p:nvCxnSpPr>
          <p:cNvPr id="5" name="Straight Connector 4">
            <a:extLst>
              <a:ext uri="{FF2B5EF4-FFF2-40B4-BE49-F238E27FC236}">
                <a16:creationId xmlns:a16="http://schemas.microsoft.com/office/drawing/2014/main" id="{C9C8CDC2-4A6C-490A-8A03-0504F7B547CE}"/>
              </a:ext>
            </a:extLst>
          </p:cNvPr>
          <p:cNvCxnSpPr>
            <a:cxnSpLocks/>
          </p:cNvCxnSpPr>
          <p:nvPr/>
        </p:nvCxnSpPr>
        <p:spPr>
          <a:xfrm>
            <a:off x="535021" y="1041873"/>
            <a:ext cx="8229600" cy="0"/>
          </a:xfrm>
          <a:prstGeom prst="line">
            <a:avLst/>
          </a:prstGeom>
          <a:ln w="25400">
            <a:solidFill>
              <a:srgbClr val="CC0001"/>
            </a:solidFill>
            <a:prstDash val="lgDash"/>
          </a:ln>
        </p:spPr>
        <p:style>
          <a:lnRef idx="1">
            <a:schemeClr val="accent2"/>
          </a:lnRef>
          <a:fillRef idx="0">
            <a:schemeClr val="accent2"/>
          </a:fillRef>
          <a:effectRef idx="0">
            <a:schemeClr val="accent2"/>
          </a:effectRef>
          <a:fontRef idx="minor">
            <a:schemeClr val="tx1"/>
          </a:fontRef>
        </p:style>
      </p:cxnSp>
      <p:sp>
        <p:nvSpPr>
          <p:cNvPr id="7" name="Slide Number Placeholder 6">
            <a:extLst>
              <a:ext uri="{FF2B5EF4-FFF2-40B4-BE49-F238E27FC236}">
                <a16:creationId xmlns:a16="http://schemas.microsoft.com/office/drawing/2014/main" id="{3CC11475-DDB2-485F-A016-6BFD7EEF759C}"/>
              </a:ext>
            </a:extLst>
          </p:cNvPr>
          <p:cNvSpPr>
            <a:spLocks noGrp="1"/>
          </p:cNvSpPr>
          <p:nvPr>
            <p:ph type="sldNum" sz="quarter" idx="12"/>
          </p:nvPr>
        </p:nvSpPr>
        <p:spPr/>
        <p:txBody>
          <a:bodyPr/>
          <a:lstStyle/>
          <a:p>
            <a:pPr>
              <a:defRPr/>
            </a:pPr>
            <a:fld id="{3FF2C605-4958-CF43-AA48-80339EFDB0AF}" type="slidenum">
              <a:rPr lang="en-US" smtClean="0"/>
              <a:pPr>
                <a:defRPr/>
              </a:pPr>
              <a:t>10</a:t>
            </a:fld>
            <a:endParaRPr lang="en-US" dirty="0"/>
          </a:p>
        </p:txBody>
      </p:sp>
      <p:sp>
        <p:nvSpPr>
          <p:cNvPr id="4" name="Slide Number Placeholder 6">
            <a:extLst>
              <a:ext uri="{FF2B5EF4-FFF2-40B4-BE49-F238E27FC236}">
                <a16:creationId xmlns:a16="http://schemas.microsoft.com/office/drawing/2014/main" id="{F1FA0A23-2686-6E23-E7AF-BCCFFDA700F6}"/>
              </a:ext>
            </a:extLst>
          </p:cNvPr>
          <p:cNvSpPr txBox="1">
            <a:spLocks/>
          </p:cNvSpPr>
          <p:nvPr/>
        </p:nvSpPr>
        <p:spPr>
          <a:xfrm>
            <a:off x="0" y="4869656"/>
            <a:ext cx="5753100" cy="273844"/>
          </a:xfrm>
          <a:prstGeom prst="rect">
            <a:avLst/>
          </a:prstGeom>
        </p:spPr>
        <p:txBody>
          <a:bodyPr vert="horz" lIns="91440" tIns="45720" rIns="91440" bIns="45720" rtlCol="0" anchor="ctr"/>
          <a:lstStyle>
            <a:defPPr>
              <a:defRPr lang="en-US"/>
            </a:defPPr>
            <a:lvl1pPr algn="r" defTabSz="457200" rtl="0" fontAlgn="auto">
              <a:spcBef>
                <a:spcPts val="0"/>
              </a:spcBef>
              <a:spcAft>
                <a:spcPts val="0"/>
              </a:spcAft>
              <a:defRPr sz="1200" kern="1200">
                <a:solidFill>
                  <a:schemeClr val="tx1">
                    <a:tint val="75000"/>
                  </a:schemeClr>
                </a:solidFill>
                <a:latin typeface="+mn-lt"/>
                <a:ea typeface="+mn-ea"/>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lgn="l"/>
            <a:r>
              <a:rPr lang="en-US" sz="900" i="1" dirty="0">
                <a:solidFill>
                  <a:schemeClr val="bg1">
                    <a:lumMod val="65000"/>
                  </a:schemeClr>
                </a:solidFill>
                <a:latin typeface="PT Serif" panose="020F0502020204030204" pitchFamily="18" charset="0"/>
              </a:rPr>
              <a:t>Image courtesy of </a:t>
            </a:r>
            <a:r>
              <a:rPr lang="en-US" sz="900" i="1" dirty="0">
                <a:solidFill>
                  <a:schemeClr val="bg1">
                    <a:lumMod val="65000"/>
                  </a:schemeClr>
                </a:solidFill>
                <a:latin typeface="PT Serif" panose="020F0502020204030204" pitchFamily="18" charset="0"/>
                <a:hlinkClick r:id="rId4">
                  <a:extLst>
                    <a:ext uri="{A12FA001-AC4F-418D-AE19-62706E023703}">
                      <ahyp:hlinkClr xmlns:ahyp="http://schemas.microsoft.com/office/drawing/2018/hyperlinkcolor" val="tx"/>
                    </a:ext>
                  </a:extLst>
                </a:hlinkClick>
              </a:rPr>
              <a:t>AERPAW Website</a:t>
            </a:r>
            <a:endParaRPr lang="en-US" sz="900" i="1" dirty="0">
              <a:solidFill>
                <a:schemeClr val="bg1">
                  <a:lumMod val="65000"/>
                </a:schemeClr>
              </a:solidFill>
              <a:latin typeface="PT Serif" panose="020F0502020204030204" pitchFamily="18" charset="0"/>
            </a:endParaRP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F01855FE-E248-2043-972D-42D9FC65AF24}"/>
                  </a:ext>
                </a:extLst>
              </p:cNvPr>
              <p:cNvSpPr txBox="1">
                <a:spLocks/>
              </p:cNvSpPr>
              <p:nvPr/>
            </p:nvSpPr>
            <p:spPr bwMode="auto">
              <a:xfrm>
                <a:off x="379678" y="1171575"/>
                <a:ext cx="5424327" cy="3328487"/>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buFont typeface="Wingdings" panose="05000000000000000000" pitchFamily="2" charset="2"/>
                  <a:buChar char="§"/>
                </a:pPr>
                <a:r>
                  <a:rPr lang="en-US" sz="1800" dirty="0">
                    <a:solidFill>
                      <a:srgbClr val="C00000"/>
                    </a:solidFill>
                    <a:latin typeface="+mn-lt"/>
                  </a:rPr>
                  <a:t>UAV measures signal strength at each waypoint</a:t>
                </a:r>
              </a:p>
              <a:p>
                <a:pPr lvl="2">
                  <a:spcBef>
                    <a:spcPts val="0"/>
                  </a:spcBef>
                  <a:spcAft>
                    <a:spcPts val="0"/>
                  </a:spcAft>
                  <a:buFont typeface="Wingdings" panose="05000000000000000000" pitchFamily="2" charset="2"/>
                  <a:buChar char="§"/>
                </a:pPr>
                <a:r>
                  <a:rPr lang="en-US" sz="1400" dirty="0">
                    <a:solidFill>
                      <a:srgbClr val="C00000"/>
                    </a:solidFill>
                    <a:latin typeface="+mn-lt"/>
                  </a:rPr>
                  <a:t>Weighted average of Power and Quality is used</a:t>
                </a:r>
              </a:p>
              <a:p>
                <a:pPr lvl="2">
                  <a:spcBef>
                    <a:spcPts val="0"/>
                  </a:spcBef>
                  <a:spcAft>
                    <a:spcPts val="0"/>
                  </a:spcAft>
                  <a:buFont typeface="Wingdings" panose="05000000000000000000" pitchFamily="2" charset="2"/>
                  <a:buChar char="§"/>
                </a:pPr>
                <a14:m>
                  <m:oMath xmlns:m="http://schemas.openxmlformats.org/officeDocument/2006/math">
                    <m:r>
                      <m:rPr>
                        <m:sty m:val="p"/>
                      </m:rPr>
                      <a:rPr lang="en-US" sz="1400" b="0" i="0" smtClean="0">
                        <a:solidFill>
                          <a:srgbClr val="C00000"/>
                        </a:solidFill>
                        <a:latin typeface="Cambria Math" panose="02040503050406030204" pitchFamily="18" charset="0"/>
                      </a:rPr>
                      <m:t>strength</m:t>
                    </m:r>
                    <m:r>
                      <a:rPr lang="pt-BR" sz="1400" i="1" smtClean="0">
                        <a:solidFill>
                          <a:srgbClr val="C00000"/>
                        </a:solidFill>
                        <a:latin typeface="Cambria Math" panose="02040503050406030204" pitchFamily="18" charset="0"/>
                      </a:rPr>
                      <m:t>=</m:t>
                    </m:r>
                    <m:r>
                      <a:rPr lang="en-US" sz="1400" b="0" i="1" smtClean="0">
                        <a:solidFill>
                          <a:srgbClr val="C00000"/>
                        </a:solidFill>
                        <a:latin typeface="Cambria Math" panose="02040503050406030204" pitchFamily="18" charset="0"/>
                      </a:rPr>
                      <m:t> </m:t>
                    </m:r>
                    <m:f>
                      <m:fPr>
                        <m:ctrlPr>
                          <a:rPr lang="en-US" sz="1400" b="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r>
                          <a:rPr lang="en-US" sz="1400" b="0" i="1" smtClean="0">
                            <a:solidFill>
                              <a:srgbClr val="C00000"/>
                            </a:solidFill>
                            <a:latin typeface="Cambria Math" panose="02040503050406030204" pitchFamily="18" charset="0"/>
                          </a:rPr>
                          <m:t>𝑚</m:t>
                        </m:r>
                      </m:den>
                    </m:f>
                    <m:nary>
                      <m:naryPr>
                        <m:chr m:val="∑"/>
                        <m:limLoc m:val="subSup"/>
                        <m:ctrlPr>
                          <a:rPr lang="en-US" sz="1400" b="0" i="1" smtClean="0">
                            <a:solidFill>
                              <a:srgbClr val="C00000"/>
                            </a:solidFill>
                            <a:latin typeface="Cambria Math" panose="02040503050406030204" pitchFamily="18" charset="0"/>
                          </a:rPr>
                        </m:ctrlPr>
                      </m:naryPr>
                      <m:sub>
                        <m:r>
                          <m:rPr>
                            <m:brk m:alnAt="25"/>
                          </m:rPr>
                          <a:rPr lang="en-US" sz="1400" b="0" i="1" smtClean="0">
                            <a:solidFill>
                              <a:srgbClr val="C00000"/>
                            </a:solidFill>
                            <a:latin typeface="Cambria Math" panose="02040503050406030204" pitchFamily="18" charset="0"/>
                          </a:rPr>
                          <m:t>𝑖</m:t>
                        </m:r>
                      </m:sub>
                      <m:sup>
                        <m:r>
                          <a:rPr lang="en-US" sz="1400" b="0" i="1" smtClean="0">
                            <a:solidFill>
                              <a:srgbClr val="C00000"/>
                            </a:solidFill>
                            <a:latin typeface="Cambria Math" panose="02040503050406030204" pitchFamily="18" charset="0"/>
                          </a:rPr>
                          <m:t>𝑚</m:t>
                        </m:r>
                      </m:sup>
                      <m:e>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𝑃</m:t>
                            </m:r>
                          </m:e>
                          <m:sub>
                            <m:r>
                              <a:rPr lang="en-US" sz="1400" i="1">
                                <a:solidFill>
                                  <a:srgbClr val="C00000"/>
                                </a:solidFill>
                                <a:latin typeface="Cambria Math" panose="02040503050406030204" pitchFamily="18" charset="0"/>
                              </a:rPr>
                              <m:t>𝑖</m:t>
                            </m:r>
                          </m:sub>
                        </m:sSub>
                        <m:r>
                          <a:rPr lang="en-US" sz="1400" i="1">
                            <a:solidFill>
                              <a:srgbClr val="C00000"/>
                            </a:solidFill>
                            <a:latin typeface="Cambria Math" panose="02040503050406030204" pitchFamily="18" charset="0"/>
                          </a:rPr>
                          <m:t> ∗ </m:t>
                        </m:r>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𝑄</m:t>
                            </m:r>
                          </m:e>
                          <m:sub>
                            <m:r>
                              <a:rPr lang="en-US" sz="1400" i="1">
                                <a:solidFill>
                                  <a:srgbClr val="C00000"/>
                                </a:solidFill>
                                <a:latin typeface="Cambria Math" panose="02040503050406030204" pitchFamily="18" charset="0"/>
                              </a:rPr>
                              <m:t>𝑖</m:t>
                            </m:r>
                          </m:sub>
                        </m:sSub>
                      </m:e>
                    </m:nary>
                  </m:oMath>
                </a14:m>
                <a:r>
                  <a:rPr lang="en-US" sz="1400" dirty="0">
                    <a:solidFill>
                      <a:srgbClr val="C00000"/>
                    </a:solidFill>
                    <a:latin typeface="+mn-lt"/>
                  </a:rPr>
                  <a:t> where m = 5</a:t>
                </a:r>
              </a:p>
              <a:p>
                <a:pPr>
                  <a:spcBef>
                    <a:spcPts val="0"/>
                  </a:spcBef>
                  <a:spcAft>
                    <a:spcPts val="600"/>
                  </a:spcAft>
                  <a:buFont typeface="Wingdings" panose="05000000000000000000" pitchFamily="2" charset="2"/>
                  <a:buChar char="§"/>
                </a:pPr>
                <a:r>
                  <a:rPr lang="en-US" sz="1800" dirty="0">
                    <a:solidFill>
                      <a:srgbClr val="C00000"/>
                    </a:solidFill>
                    <a:latin typeface="+mn-lt"/>
                  </a:rPr>
                  <a:t>Path loss: </a:t>
                </a:r>
                <a14:m>
                  <m:oMath xmlns:m="http://schemas.openxmlformats.org/officeDocument/2006/math">
                    <m:sSub>
                      <m:sSubPr>
                        <m:ctrlPr>
                          <a:rPr lang="en-US" sz="1800" i="1" smtClean="0">
                            <a:solidFill>
                              <a:srgbClr val="C00000"/>
                            </a:solidFill>
                            <a:latin typeface="Cambria Math" panose="02040503050406030204" pitchFamily="18" charset="0"/>
                          </a:rPr>
                        </m:ctrlPr>
                      </m:sSubPr>
                      <m:e>
                        <m:r>
                          <a:rPr lang="en-US" sz="1800" b="0" i="1" smtClean="0">
                            <a:solidFill>
                              <a:srgbClr val="C00000"/>
                            </a:solidFill>
                            <a:latin typeface="Cambria Math" panose="02040503050406030204" pitchFamily="18" charset="0"/>
                          </a:rPr>
                          <m:t>𝑃</m:t>
                        </m:r>
                      </m:e>
                      <m:sub>
                        <m:r>
                          <a:rPr lang="en-US" sz="1800" b="0" i="1" smtClean="0">
                            <a:solidFill>
                              <a:srgbClr val="C00000"/>
                            </a:solidFill>
                            <a:latin typeface="Cambria Math" panose="02040503050406030204" pitchFamily="18" charset="0"/>
                          </a:rPr>
                          <m:t>𝑑</m:t>
                        </m:r>
                      </m:sub>
                    </m:sSub>
                    <m:r>
                      <a:rPr lang="en-US" sz="1800" b="0" i="1" smtClean="0">
                        <a:solidFill>
                          <a:srgbClr val="C00000"/>
                        </a:solidFill>
                        <a:latin typeface="Cambria Math" panose="02040503050406030204" pitchFamily="18" charset="0"/>
                      </a:rPr>
                      <m:t> </m:t>
                    </m:r>
                    <m:r>
                      <a:rPr lang="en-US" sz="1800" b="0" i="1" smtClean="0">
                        <a:solidFill>
                          <a:srgbClr val="C00000"/>
                        </a:solidFill>
                        <a:latin typeface="Cambria Math" panose="02040503050406030204" pitchFamily="18" charset="0"/>
                        <a:ea typeface="Cambria Math" panose="02040503050406030204" pitchFamily="18" charset="0"/>
                      </a:rPr>
                      <m:t>=</m:t>
                    </m:r>
                    <m:sSub>
                      <m:sSubPr>
                        <m:ctrlPr>
                          <a:rPr lang="en-US" sz="1800" b="0" i="1" smtClean="0">
                            <a:solidFill>
                              <a:srgbClr val="C00000"/>
                            </a:solidFill>
                            <a:latin typeface="Cambria Math" panose="02040503050406030204" pitchFamily="18" charset="0"/>
                            <a:ea typeface="Cambria Math" panose="02040503050406030204" pitchFamily="18" charset="0"/>
                          </a:rPr>
                        </m:ctrlPr>
                      </m:sSubPr>
                      <m:e>
                        <m:r>
                          <a:rPr lang="en-US" sz="1800" b="0" i="1" smtClean="0">
                            <a:solidFill>
                              <a:srgbClr val="C00000"/>
                            </a:solidFill>
                            <a:latin typeface="Cambria Math" panose="02040503050406030204" pitchFamily="18" charset="0"/>
                            <a:ea typeface="Cambria Math" panose="02040503050406030204" pitchFamily="18" charset="0"/>
                          </a:rPr>
                          <m:t>𝑃</m:t>
                        </m:r>
                      </m:e>
                      <m:sub>
                        <m:r>
                          <a:rPr lang="en-US" sz="1800" b="0" i="1" smtClean="0">
                            <a:solidFill>
                              <a:srgbClr val="C00000"/>
                            </a:solidFill>
                            <a:latin typeface="Cambria Math" panose="02040503050406030204" pitchFamily="18" charset="0"/>
                            <a:ea typeface="Cambria Math" panose="02040503050406030204" pitchFamily="18" charset="0"/>
                          </a:rPr>
                          <m:t>0</m:t>
                        </m:r>
                      </m:sub>
                    </m:sSub>
                    <m:r>
                      <a:rPr lang="en-US" sz="1800" b="0" i="1" smtClean="0">
                        <a:solidFill>
                          <a:srgbClr val="C00000"/>
                        </a:solidFill>
                        <a:latin typeface="Cambria Math" panose="02040503050406030204" pitchFamily="18" charset="0"/>
                        <a:ea typeface="Cambria Math" panose="02040503050406030204" pitchFamily="18" charset="0"/>
                      </a:rPr>
                      <m:t>+ 10</m:t>
                    </m:r>
                    <m:r>
                      <a:rPr lang="en-US" sz="1800" b="0" i="1" smtClean="0">
                        <a:solidFill>
                          <a:srgbClr val="C00000"/>
                        </a:solidFill>
                        <a:latin typeface="Cambria Math" panose="02040503050406030204" pitchFamily="18" charset="0"/>
                        <a:ea typeface="Cambria Math" panose="02040503050406030204" pitchFamily="18" charset="0"/>
                      </a:rPr>
                      <m:t>𝛼</m:t>
                    </m:r>
                    <m:func>
                      <m:funcPr>
                        <m:ctrlPr>
                          <a:rPr lang="en-US" sz="1800" b="0" i="1" smtClean="0">
                            <a:solidFill>
                              <a:srgbClr val="C00000"/>
                            </a:solidFill>
                            <a:latin typeface="Cambria Math" panose="02040503050406030204" pitchFamily="18" charset="0"/>
                            <a:ea typeface="Cambria Math" panose="02040503050406030204" pitchFamily="18" charset="0"/>
                          </a:rPr>
                        </m:ctrlPr>
                      </m:funcPr>
                      <m:fName>
                        <m:sSub>
                          <m:sSubPr>
                            <m:ctrlPr>
                              <a:rPr lang="en-US" sz="1800" b="0" i="1" smtClean="0">
                                <a:solidFill>
                                  <a:srgbClr val="C00000"/>
                                </a:solidFill>
                                <a:latin typeface="Cambria Math" panose="02040503050406030204" pitchFamily="18" charset="0"/>
                                <a:ea typeface="Cambria Math" panose="02040503050406030204" pitchFamily="18" charset="0"/>
                              </a:rPr>
                            </m:ctrlPr>
                          </m:sSubPr>
                          <m:e>
                            <m:r>
                              <m:rPr>
                                <m:sty m:val="p"/>
                              </m:rPr>
                              <a:rPr lang="en-US" sz="1800" b="0" i="0" smtClean="0">
                                <a:solidFill>
                                  <a:srgbClr val="C00000"/>
                                </a:solidFill>
                                <a:latin typeface="Cambria Math" panose="02040503050406030204" pitchFamily="18" charset="0"/>
                                <a:ea typeface="Cambria Math" panose="02040503050406030204" pitchFamily="18" charset="0"/>
                              </a:rPr>
                              <m:t>log</m:t>
                            </m:r>
                          </m:e>
                          <m:sub>
                            <m:r>
                              <a:rPr lang="en-US" sz="1800" b="0" i="1" smtClean="0">
                                <a:solidFill>
                                  <a:srgbClr val="C00000"/>
                                </a:solidFill>
                                <a:latin typeface="Cambria Math" panose="02040503050406030204" pitchFamily="18" charset="0"/>
                                <a:ea typeface="Cambria Math" panose="02040503050406030204" pitchFamily="18" charset="0"/>
                              </a:rPr>
                              <m:t>10</m:t>
                            </m:r>
                          </m:sub>
                        </m:sSub>
                      </m:fName>
                      <m:e>
                        <m:d>
                          <m:dPr>
                            <m:ctrlPr>
                              <a:rPr lang="en-US" sz="1800" b="0" i="1" smtClean="0">
                                <a:solidFill>
                                  <a:srgbClr val="C00000"/>
                                </a:solidFill>
                                <a:latin typeface="Cambria Math" panose="02040503050406030204" pitchFamily="18" charset="0"/>
                                <a:ea typeface="Cambria Math" panose="02040503050406030204" pitchFamily="18" charset="0"/>
                              </a:rPr>
                            </m:ctrlPr>
                          </m:dPr>
                          <m:e>
                            <m:f>
                              <m:fPr>
                                <m:ctrlPr>
                                  <a:rPr lang="en-US" sz="1800" i="1">
                                    <a:solidFill>
                                      <a:srgbClr val="C00000"/>
                                    </a:solidFill>
                                    <a:latin typeface="Cambria Math" panose="02040503050406030204" pitchFamily="18" charset="0"/>
                                    <a:ea typeface="Cambria Math" panose="02040503050406030204" pitchFamily="18" charset="0"/>
                                  </a:rPr>
                                </m:ctrlPr>
                              </m:fPr>
                              <m:num>
                                <m:r>
                                  <a:rPr lang="en-US" sz="1800" i="1">
                                    <a:solidFill>
                                      <a:srgbClr val="C00000"/>
                                    </a:solidFill>
                                    <a:latin typeface="Cambria Math" panose="02040503050406030204" pitchFamily="18" charset="0"/>
                                    <a:ea typeface="Cambria Math" panose="02040503050406030204" pitchFamily="18" charset="0"/>
                                  </a:rPr>
                                  <m:t>𝑑</m:t>
                                </m:r>
                              </m:num>
                              <m:den>
                                <m:sSub>
                                  <m:sSubPr>
                                    <m:ctrlPr>
                                      <a:rPr lang="en-US" sz="1800" i="1">
                                        <a:solidFill>
                                          <a:srgbClr val="C00000"/>
                                        </a:solidFill>
                                        <a:latin typeface="Cambria Math" panose="02040503050406030204" pitchFamily="18" charset="0"/>
                                        <a:ea typeface="Cambria Math" panose="02040503050406030204" pitchFamily="18" charset="0"/>
                                      </a:rPr>
                                    </m:ctrlPr>
                                  </m:sSubPr>
                                  <m:e>
                                    <m:r>
                                      <a:rPr lang="en-US" sz="1800" i="1">
                                        <a:solidFill>
                                          <a:srgbClr val="C00000"/>
                                        </a:solidFill>
                                        <a:latin typeface="Cambria Math" panose="02040503050406030204" pitchFamily="18" charset="0"/>
                                        <a:ea typeface="Cambria Math" panose="02040503050406030204" pitchFamily="18" charset="0"/>
                                      </a:rPr>
                                      <m:t>𝑑</m:t>
                                    </m:r>
                                  </m:e>
                                  <m:sub>
                                    <m:r>
                                      <a:rPr lang="en-US" sz="1800" i="1">
                                        <a:solidFill>
                                          <a:srgbClr val="C00000"/>
                                        </a:solidFill>
                                        <a:latin typeface="Cambria Math" panose="02040503050406030204" pitchFamily="18" charset="0"/>
                                        <a:ea typeface="Cambria Math" panose="02040503050406030204" pitchFamily="18" charset="0"/>
                                      </a:rPr>
                                      <m:t>0</m:t>
                                    </m:r>
                                  </m:sub>
                                </m:sSub>
                              </m:den>
                            </m:f>
                          </m:e>
                        </m:d>
                        <m:r>
                          <a:rPr lang="en-US" sz="1800" b="0" i="1" smtClean="0">
                            <a:solidFill>
                              <a:srgbClr val="C00000"/>
                            </a:solidFill>
                            <a:latin typeface="Cambria Math" panose="02040503050406030204" pitchFamily="18" charset="0"/>
                            <a:ea typeface="Cambria Math" panose="02040503050406030204" pitchFamily="18" charset="0"/>
                          </a:rPr>
                          <m:t>+ </m:t>
                        </m:r>
                        <m:sSub>
                          <m:sSubPr>
                            <m:ctrlPr>
                              <a:rPr lang="en-US" sz="1800" b="0" i="1" smtClean="0">
                                <a:solidFill>
                                  <a:srgbClr val="C00000"/>
                                </a:solidFill>
                                <a:latin typeface="Cambria Math" panose="02040503050406030204" pitchFamily="18" charset="0"/>
                                <a:ea typeface="Cambria Math" panose="02040503050406030204" pitchFamily="18" charset="0"/>
                              </a:rPr>
                            </m:ctrlPr>
                          </m:sSubPr>
                          <m:e>
                            <m:r>
                              <a:rPr lang="en-US" sz="1800" b="0" i="1" smtClean="0">
                                <a:solidFill>
                                  <a:srgbClr val="C00000"/>
                                </a:solidFill>
                                <a:latin typeface="Cambria Math" panose="02040503050406030204" pitchFamily="18" charset="0"/>
                                <a:ea typeface="Cambria Math" panose="02040503050406030204" pitchFamily="18" charset="0"/>
                              </a:rPr>
                              <m:t>𝑋</m:t>
                            </m:r>
                          </m:e>
                          <m:sub>
                            <m:r>
                              <a:rPr lang="en-US" sz="1800" b="0" i="1" smtClean="0">
                                <a:solidFill>
                                  <a:srgbClr val="C00000"/>
                                </a:solidFill>
                                <a:latin typeface="Cambria Math" panose="02040503050406030204" pitchFamily="18" charset="0"/>
                                <a:ea typeface="Cambria Math" panose="02040503050406030204" pitchFamily="18" charset="0"/>
                              </a:rPr>
                              <m:t>𝜎</m:t>
                            </m:r>
                          </m:sub>
                        </m:sSub>
                      </m:e>
                    </m:func>
                  </m:oMath>
                </a14:m>
                <a:endParaRPr lang="en-US" sz="1800" b="0" dirty="0">
                  <a:solidFill>
                    <a:srgbClr val="C00000"/>
                  </a:solidFill>
                  <a:latin typeface="+mn-lt"/>
                  <a:ea typeface="Cambria Math" panose="02040503050406030204" pitchFamily="18" charset="0"/>
                </a:endParaRPr>
              </a:p>
              <a:p>
                <a:pPr lvl="2">
                  <a:spcBef>
                    <a:spcPts val="0"/>
                  </a:spcBef>
                  <a:spcAft>
                    <a:spcPts val="0"/>
                  </a:spcAft>
                  <a:buFont typeface="Wingdings" panose="05000000000000000000" pitchFamily="2" charset="2"/>
                  <a:buChar char="§"/>
                </a:pPr>
                <a14:m>
                  <m:oMath xmlns:m="http://schemas.openxmlformats.org/officeDocument/2006/math">
                    <m:sSub>
                      <m:sSubPr>
                        <m:ctrlPr>
                          <a:rPr lang="en-US" sz="1400" i="1">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𝑃</m:t>
                        </m:r>
                      </m:e>
                      <m:sub>
                        <m:r>
                          <a:rPr lang="en-US" sz="1400" i="1">
                            <a:solidFill>
                              <a:srgbClr val="C00000"/>
                            </a:solidFill>
                            <a:latin typeface="Cambria Math" panose="02040503050406030204" pitchFamily="18" charset="0"/>
                          </a:rPr>
                          <m:t>0</m:t>
                        </m:r>
                      </m:sub>
                    </m:sSub>
                  </m:oMath>
                </a14:m>
                <a:r>
                  <a:rPr lang="en-US" sz="1400" dirty="0">
                    <a:solidFill>
                      <a:srgbClr val="C00000"/>
                    </a:solidFill>
                    <a:latin typeface="+mn-lt"/>
                  </a:rPr>
                  <a:t> is path loss at reference distance </a:t>
                </a:r>
                <a14:m>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𝑑</m:t>
                        </m:r>
                      </m:e>
                      <m:sub>
                        <m:r>
                          <a:rPr lang="en-US" sz="1400" b="0" i="1" smtClean="0">
                            <a:solidFill>
                              <a:srgbClr val="C00000"/>
                            </a:solidFill>
                            <a:latin typeface="Cambria Math" panose="02040503050406030204" pitchFamily="18" charset="0"/>
                          </a:rPr>
                          <m:t>0</m:t>
                        </m:r>
                      </m:sub>
                    </m:sSub>
                  </m:oMath>
                </a14:m>
                <a:endParaRPr lang="en-US" sz="1400" i="1" dirty="0">
                  <a:solidFill>
                    <a:srgbClr val="C00000"/>
                  </a:solidFill>
                  <a:latin typeface="+mn-lt"/>
                </a:endParaRPr>
              </a:p>
              <a:p>
                <a:pPr lvl="2">
                  <a:spcBef>
                    <a:spcPts val="0"/>
                  </a:spcBef>
                  <a:spcAft>
                    <a:spcPts val="0"/>
                  </a:spcAft>
                  <a:buFont typeface="Wingdings" panose="05000000000000000000" pitchFamily="2" charset="2"/>
                  <a:buChar char="§"/>
                </a:pPr>
                <a14:m>
                  <m:oMath xmlns:m="http://schemas.openxmlformats.org/officeDocument/2006/math">
                    <m:sSub>
                      <m:sSubPr>
                        <m:ctrlPr>
                          <a:rPr lang="en-US" sz="1400" b="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𝑋</m:t>
                        </m:r>
                      </m:e>
                      <m:sub>
                        <m:r>
                          <a:rPr lang="en-US" sz="1400" b="0" i="1" smtClean="0">
                            <a:solidFill>
                              <a:srgbClr val="C00000"/>
                            </a:solidFill>
                            <a:latin typeface="Cambria Math" panose="02040503050406030204" pitchFamily="18" charset="0"/>
                            <a:ea typeface="Cambria Math" panose="02040503050406030204" pitchFamily="18" charset="0"/>
                          </a:rPr>
                          <m:t>𝜎</m:t>
                        </m:r>
                      </m:sub>
                    </m:sSub>
                  </m:oMath>
                </a14:m>
                <a:r>
                  <a:rPr lang="en-US" sz="1400" dirty="0">
                    <a:solidFill>
                      <a:srgbClr val="C00000"/>
                    </a:solidFill>
                    <a:latin typeface="+mn-lt"/>
                  </a:rPr>
                  <a:t> are Gaussian random variable with mean 0 and standard deviation</a:t>
                </a:r>
                <a14:m>
                  <m:oMath xmlns:m="http://schemas.openxmlformats.org/officeDocument/2006/math">
                    <m:r>
                      <a:rPr lang="en-US" sz="1400" b="0" i="0" smtClean="0">
                        <a:solidFill>
                          <a:srgbClr val="C00000"/>
                        </a:solidFill>
                        <a:latin typeface="Cambria Math" panose="02040503050406030204" pitchFamily="18" charset="0"/>
                        <a:ea typeface="Cambria Math" panose="02040503050406030204" pitchFamily="18" charset="0"/>
                      </a:rPr>
                      <m:t> </m:t>
                    </m:r>
                    <m:r>
                      <a:rPr lang="en-US" sz="1400" i="1" smtClean="0">
                        <a:solidFill>
                          <a:srgbClr val="C00000"/>
                        </a:solidFill>
                        <a:latin typeface="Cambria Math" panose="02040503050406030204" pitchFamily="18" charset="0"/>
                        <a:ea typeface="Cambria Math" panose="02040503050406030204" pitchFamily="18" charset="0"/>
                      </a:rPr>
                      <m:t>𝜎</m:t>
                    </m:r>
                  </m:oMath>
                </a14:m>
                <a:endParaRPr lang="en-US" sz="1400" dirty="0">
                  <a:solidFill>
                    <a:srgbClr val="C00000"/>
                  </a:solidFill>
                  <a:latin typeface="+mn-lt"/>
                </a:endParaRPr>
              </a:p>
              <a:p>
                <a:pPr lvl="2">
                  <a:spcBef>
                    <a:spcPts val="0"/>
                  </a:spcBef>
                  <a:spcAft>
                    <a:spcPts val="0"/>
                  </a:spcAft>
                  <a:buFont typeface="Wingdings" panose="05000000000000000000" pitchFamily="2" charset="2"/>
                  <a:buChar char="§"/>
                </a:pPr>
                <a14:m>
                  <m:oMath xmlns:m="http://schemas.openxmlformats.org/officeDocument/2006/math">
                    <m:r>
                      <a:rPr lang="en-US" sz="1400" b="0" i="1" smtClean="0">
                        <a:solidFill>
                          <a:srgbClr val="C00000"/>
                        </a:solidFill>
                        <a:latin typeface="Cambria Math" panose="02040503050406030204" pitchFamily="18" charset="0"/>
                      </a:rPr>
                      <m:t>𝑑</m:t>
                    </m:r>
                  </m:oMath>
                </a14:m>
                <a:r>
                  <a:rPr lang="en-US" sz="1400" dirty="0">
                    <a:solidFill>
                      <a:srgbClr val="C00000"/>
                    </a:solidFill>
                    <a:latin typeface="+mn-lt"/>
                  </a:rPr>
                  <a:t> is the distance between ground target and UAV</a:t>
                </a:r>
              </a:p>
              <a:p>
                <a:pPr>
                  <a:spcBef>
                    <a:spcPts val="600"/>
                  </a:spcBef>
                  <a:spcAft>
                    <a:spcPts val="0"/>
                  </a:spcAft>
                  <a:buFont typeface="Wingdings" panose="05000000000000000000" pitchFamily="2" charset="2"/>
                  <a:buChar char="§"/>
                </a:pPr>
                <a:r>
                  <a:rPr lang="en-US" sz="1800" dirty="0">
                    <a:solidFill>
                      <a:srgbClr val="C00000"/>
                    </a:solidFill>
                    <a:latin typeface="+mn-lt"/>
                  </a:rPr>
                  <a:t>Distance is calculated based on Signal Strength and Path Loss.</a:t>
                </a:r>
              </a:p>
              <a:p>
                <a:pPr>
                  <a:spcBef>
                    <a:spcPts val="600"/>
                  </a:spcBef>
                  <a:spcAft>
                    <a:spcPts val="0"/>
                  </a:spcAft>
                  <a:buFont typeface="Wingdings" panose="05000000000000000000" pitchFamily="2" charset="2"/>
                  <a:buChar char="§"/>
                </a:pPr>
                <a:r>
                  <a:rPr lang="en-US" sz="1800" dirty="0">
                    <a:solidFill>
                      <a:srgbClr val="C00000"/>
                    </a:solidFill>
                    <a:latin typeface="+mn-lt"/>
                  </a:rPr>
                  <a:t>Source is estimated using at least 3 measurements </a:t>
                </a:r>
              </a:p>
              <a:p>
                <a:pPr>
                  <a:spcBef>
                    <a:spcPts val="0"/>
                  </a:spcBef>
                  <a:spcAft>
                    <a:spcPts val="0"/>
                  </a:spcAft>
                  <a:buFont typeface="Wingdings" panose="05000000000000000000" pitchFamily="2" charset="2"/>
                  <a:buChar char="§"/>
                </a:pPr>
                <a:endParaRPr lang="en-US" sz="2000" dirty="0">
                  <a:solidFill>
                    <a:srgbClr val="C00000"/>
                  </a:solidFill>
                  <a:latin typeface="+mn-lt"/>
                </a:endParaRPr>
              </a:p>
            </p:txBody>
          </p:sp>
        </mc:Choice>
        <mc:Fallback xmlns="">
          <p:sp>
            <p:nvSpPr>
              <p:cNvPr id="11" name="Content Placeholder 2">
                <a:extLst>
                  <a:ext uri="{FF2B5EF4-FFF2-40B4-BE49-F238E27FC236}">
                    <a16:creationId xmlns:a16="http://schemas.microsoft.com/office/drawing/2014/main" id="{F01855FE-E248-2043-972D-42D9FC65AF24}"/>
                  </a:ext>
                </a:extLst>
              </p:cNvPr>
              <p:cNvSpPr txBox="1">
                <a:spLocks noRot="1" noChangeAspect="1" noMove="1" noResize="1" noEditPoints="1" noAdjustHandles="1" noChangeArrowheads="1" noChangeShapeType="1" noTextEdit="1"/>
              </p:cNvSpPr>
              <p:nvPr/>
            </p:nvSpPr>
            <p:spPr bwMode="auto">
              <a:xfrm>
                <a:off x="379678" y="1171575"/>
                <a:ext cx="5424327" cy="3328487"/>
              </a:xfrm>
              <a:prstGeom prst="rect">
                <a:avLst/>
              </a:prstGeom>
              <a:blipFill>
                <a:blip r:embed="rId5"/>
                <a:stretch>
                  <a:fillRect l="-674" t="-916" b="-2198"/>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noFill/>
                  </a:rPr>
                  <a:t> </a:t>
                </a:r>
              </a:p>
            </p:txBody>
          </p:sp>
        </mc:Fallback>
      </mc:AlternateContent>
      <p:pic>
        <p:nvPicPr>
          <p:cNvPr id="6" name="Picture 5" descr="A blue square in a field&#10;&#10;Description automatically generated">
            <a:extLst>
              <a:ext uri="{FF2B5EF4-FFF2-40B4-BE49-F238E27FC236}">
                <a16:creationId xmlns:a16="http://schemas.microsoft.com/office/drawing/2014/main" id="{2828247E-EF7C-1E68-54D8-F4F19AE234FF}"/>
              </a:ext>
            </a:extLst>
          </p:cNvPr>
          <p:cNvPicPr>
            <a:picLocks noChangeAspect="1"/>
          </p:cNvPicPr>
          <p:nvPr/>
        </p:nvPicPr>
        <p:blipFill rotWithShape="1">
          <a:blip r:embed="rId6"/>
          <a:srcRect l="24108" r="14412"/>
          <a:stretch/>
        </p:blipFill>
        <p:spPr>
          <a:xfrm>
            <a:off x="5804005" y="1188895"/>
            <a:ext cx="2903741" cy="3495964"/>
          </a:xfrm>
          <a:prstGeom prst="rect">
            <a:avLst/>
          </a:prstGeom>
        </p:spPr>
      </p:pic>
      <p:sp>
        <p:nvSpPr>
          <p:cNvPr id="15" name="Oval 14">
            <a:extLst>
              <a:ext uri="{FF2B5EF4-FFF2-40B4-BE49-F238E27FC236}">
                <a16:creationId xmlns:a16="http://schemas.microsoft.com/office/drawing/2014/main" id="{BE6C7340-93FC-57D2-BCD9-F7EDC3323BAF}"/>
              </a:ext>
            </a:extLst>
          </p:cNvPr>
          <p:cNvSpPr/>
          <p:nvPr/>
        </p:nvSpPr>
        <p:spPr>
          <a:xfrm>
            <a:off x="6334916" y="3235885"/>
            <a:ext cx="277171" cy="27432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000" dirty="0"/>
              <a:t>2</a:t>
            </a:r>
          </a:p>
        </p:txBody>
      </p:sp>
      <p:sp>
        <p:nvSpPr>
          <p:cNvPr id="16" name="Oval 15">
            <a:extLst>
              <a:ext uri="{FF2B5EF4-FFF2-40B4-BE49-F238E27FC236}">
                <a16:creationId xmlns:a16="http://schemas.microsoft.com/office/drawing/2014/main" id="{E6291611-1323-2865-37B7-E8803F9AC10C}"/>
              </a:ext>
            </a:extLst>
          </p:cNvPr>
          <p:cNvSpPr/>
          <p:nvPr/>
        </p:nvSpPr>
        <p:spPr>
          <a:xfrm>
            <a:off x="7122622" y="2561498"/>
            <a:ext cx="274320" cy="27432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000" dirty="0"/>
              <a:t>3</a:t>
            </a:r>
          </a:p>
        </p:txBody>
      </p:sp>
      <p:cxnSp>
        <p:nvCxnSpPr>
          <p:cNvPr id="18" name="Straight Connector 17">
            <a:extLst>
              <a:ext uri="{FF2B5EF4-FFF2-40B4-BE49-F238E27FC236}">
                <a16:creationId xmlns:a16="http://schemas.microsoft.com/office/drawing/2014/main" id="{E2330C8A-2E5E-58BD-5CF0-45724A884A84}"/>
              </a:ext>
            </a:extLst>
          </p:cNvPr>
          <p:cNvCxnSpPr>
            <a:cxnSpLocks/>
            <a:stCxn id="19" idx="1"/>
            <a:endCxn id="20" idx="5"/>
          </p:cNvCxnSpPr>
          <p:nvPr/>
        </p:nvCxnSpPr>
        <p:spPr>
          <a:xfrm flipH="1" flipV="1">
            <a:off x="7917366" y="3630527"/>
            <a:ext cx="384343" cy="286380"/>
          </a:xfrm>
          <a:prstGeom prst="line">
            <a:avLst/>
          </a:prstGeom>
          <a:ln w="28575">
            <a:solidFill>
              <a:schemeClr val="accent2">
                <a:lumMod val="75000"/>
              </a:schemeClr>
            </a:solidFill>
          </a:ln>
        </p:spPr>
        <p:style>
          <a:lnRef idx="3">
            <a:schemeClr val="accent4"/>
          </a:lnRef>
          <a:fillRef idx="0">
            <a:schemeClr val="accent4"/>
          </a:fillRef>
          <a:effectRef idx="2">
            <a:schemeClr val="accent4"/>
          </a:effectRef>
          <a:fontRef idx="minor">
            <a:schemeClr val="tx1"/>
          </a:fontRef>
        </p:style>
      </p:cxnSp>
      <p:sp>
        <p:nvSpPr>
          <p:cNvPr id="19" name="Oval 18">
            <a:extLst>
              <a:ext uri="{FF2B5EF4-FFF2-40B4-BE49-F238E27FC236}">
                <a16:creationId xmlns:a16="http://schemas.microsoft.com/office/drawing/2014/main" id="{FD1C09E2-3E07-23D4-0972-2C45EAF45D5C}"/>
              </a:ext>
            </a:extLst>
          </p:cNvPr>
          <p:cNvSpPr/>
          <p:nvPr/>
        </p:nvSpPr>
        <p:spPr>
          <a:xfrm>
            <a:off x="8270502" y="3885214"/>
            <a:ext cx="213098" cy="21641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000" dirty="0"/>
              <a:t>T</a:t>
            </a:r>
          </a:p>
        </p:txBody>
      </p:sp>
      <p:sp>
        <p:nvSpPr>
          <p:cNvPr id="20" name="Oval 19">
            <a:extLst>
              <a:ext uri="{FF2B5EF4-FFF2-40B4-BE49-F238E27FC236}">
                <a16:creationId xmlns:a16="http://schemas.microsoft.com/office/drawing/2014/main" id="{00544E34-3E63-17C7-910A-65E5E739EF97}"/>
              </a:ext>
            </a:extLst>
          </p:cNvPr>
          <p:cNvSpPr/>
          <p:nvPr/>
        </p:nvSpPr>
        <p:spPr>
          <a:xfrm>
            <a:off x="7683219" y="3396380"/>
            <a:ext cx="274320" cy="27432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000" dirty="0"/>
              <a:t>1</a:t>
            </a:r>
          </a:p>
        </p:txBody>
      </p:sp>
      <p:cxnSp>
        <p:nvCxnSpPr>
          <p:cNvPr id="26" name="Straight Connector 25">
            <a:extLst>
              <a:ext uri="{FF2B5EF4-FFF2-40B4-BE49-F238E27FC236}">
                <a16:creationId xmlns:a16="http://schemas.microsoft.com/office/drawing/2014/main" id="{EC2B5915-2D0D-25BB-E30A-A837663520FF}"/>
              </a:ext>
            </a:extLst>
          </p:cNvPr>
          <p:cNvCxnSpPr>
            <a:cxnSpLocks/>
            <a:stCxn id="15" idx="6"/>
            <a:endCxn id="20" idx="2"/>
          </p:cNvCxnSpPr>
          <p:nvPr/>
        </p:nvCxnSpPr>
        <p:spPr>
          <a:xfrm>
            <a:off x="6612087" y="3373045"/>
            <a:ext cx="1071132" cy="160495"/>
          </a:xfrm>
          <a:prstGeom prst="line">
            <a:avLst/>
          </a:prstGeom>
          <a:ln w="28575">
            <a:solidFill>
              <a:schemeClr val="accent2">
                <a:lumMod val="75000"/>
              </a:schemeClr>
            </a:solidFill>
          </a:ln>
        </p:spPr>
        <p:style>
          <a:lnRef idx="3">
            <a:schemeClr val="accent4"/>
          </a:lnRef>
          <a:fillRef idx="0">
            <a:schemeClr val="accent4"/>
          </a:fillRef>
          <a:effectRef idx="2">
            <a:schemeClr val="accent4"/>
          </a:effectRef>
          <a:fontRef idx="minor">
            <a:schemeClr val="tx1"/>
          </a:fontRef>
        </p:style>
      </p:cxnSp>
      <p:cxnSp>
        <p:nvCxnSpPr>
          <p:cNvPr id="29" name="Straight Connector 28">
            <a:extLst>
              <a:ext uri="{FF2B5EF4-FFF2-40B4-BE49-F238E27FC236}">
                <a16:creationId xmlns:a16="http://schemas.microsoft.com/office/drawing/2014/main" id="{D69EC134-A4BE-87FF-5E90-B269796152FD}"/>
              </a:ext>
            </a:extLst>
          </p:cNvPr>
          <p:cNvCxnSpPr>
            <a:cxnSpLocks/>
            <a:stCxn id="16" idx="3"/>
            <a:endCxn id="15" idx="7"/>
          </p:cNvCxnSpPr>
          <p:nvPr/>
        </p:nvCxnSpPr>
        <p:spPr>
          <a:xfrm flipH="1">
            <a:off x="6571496" y="2795645"/>
            <a:ext cx="591299" cy="480413"/>
          </a:xfrm>
          <a:prstGeom prst="line">
            <a:avLst/>
          </a:prstGeom>
          <a:ln w="28575">
            <a:solidFill>
              <a:schemeClr val="accent2">
                <a:lumMod val="75000"/>
              </a:schemeClr>
            </a:solidFill>
          </a:ln>
        </p:spPr>
        <p:style>
          <a:lnRef idx="3">
            <a:schemeClr val="accent4"/>
          </a:lnRef>
          <a:fillRef idx="0">
            <a:schemeClr val="accent4"/>
          </a:fillRef>
          <a:effectRef idx="2">
            <a:schemeClr val="accent4"/>
          </a:effectRef>
          <a:fontRef idx="minor">
            <a:schemeClr val="tx1"/>
          </a:fontRef>
        </p:style>
      </p:cxnSp>
      <p:pic>
        <p:nvPicPr>
          <p:cNvPr id="33" name="Picture 32">
            <a:extLst>
              <a:ext uri="{FF2B5EF4-FFF2-40B4-BE49-F238E27FC236}">
                <a16:creationId xmlns:a16="http://schemas.microsoft.com/office/drawing/2014/main" id="{CBCE8229-07F8-ABEA-2F3E-3320BB061801}"/>
              </a:ext>
            </a:extLst>
          </p:cNvPr>
          <p:cNvPicPr>
            <a:picLocks noChangeAspect="1"/>
          </p:cNvPicPr>
          <p:nvPr/>
        </p:nvPicPr>
        <p:blipFill rotWithShape="1">
          <a:blip r:embed="rId7"/>
          <a:srcRect r="25539" b="18688"/>
          <a:stretch/>
        </p:blipFill>
        <p:spPr>
          <a:xfrm>
            <a:off x="6049337" y="1804712"/>
            <a:ext cx="2637463" cy="2880147"/>
          </a:xfrm>
          <a:prstGeom prst="rect">
            <a:avLst/>
          </a:prstGeom>
        </p:spPr>
      </p:pic>
      <p:pic>
        <p:nvPicPr>
          <p:cNvPr id="39" name="Picture 38">
            <a:extLst>
              <a:ext uri="{FF2B5EF4-FFF2-40B4-BE49-F238E27FC236}">
                <a16:creationId xmlns:a16="http://schemas.microsoft.com/office/drawing/2014/main" id="{C126EFC9-6089-0832-1125-659651DDF4EA}"/>
              </a:ext>
            </a:extLst>
          </p:cNvPr>
          <p:cNvPicPr>
            <a:picLocks noChangeAspect="1"/>
          </p:cNvPicPr>
          <p:nvPr/>
        </p:nvPicPr>
        <p:blipFill rotWithShape="1">
          <a:blip r:embed="rId8"/>
          <a:srcRect l="32535" b="21667"/>
          <a:stretch/>
        </p:blipFill>
        <p:spPr>
          <a:xfrm>
            <a:off x="5948268" y="1568964"/>
            <a:ext cx="2586132" cy="3115896"/>
          </a:xfrm>
          <a:prstGeom prst="rect">
            <a:avLst/>
          </a:prstGeom>
        </p:spPr>
      </p:pic>
      <p:sp>
        <p:nvSpPr>
          <p:cNvPr id="41" name="Oval 40">
            <a:extLst>
              <a:ext uri="{FF2B5EF4-FFF2-40B4-BE49-F238E27FC236}">
                <a16:creationId xmlns:a16="http://schemas.microsoft.com/office/drawing/2014/main" id="{F6E94F7D-21B0-FE5F-E9FD-2395F5273EB0}"/>
              </a:ext>
            </a:extLst>
          </p:cNvPr>
          <p:cNvSpPr/>
          <p:nvPr/>
        </p:nvSpPr>
        <p:spPr>
          <a:xfrm>
            <a:off x="6383583" y="1831325"/>
            <a:ext cx="1768877" cy="1696200"/>
          </a:xfrm>
          <a:prstGeom prst="ellipse">
            <a:avLst/>
          </a:prstGeom>
          <a:noFill/>
          <a:ln w="76200">
            <a:solidFill>
              <a:srgbClr val="B818B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D057253E-1448-7EBF-499A-3B4516578872}"/>
              </a:ext>
            </a:extLst>
          </p:cNvPr>
          <p:cNvPicPr>
            <a:picLocks noChangeAspect="1"/>
          </p:cNvPicPr>
          <p:nvPr/>
        </p:nvPicPr>
        <p:blipFill rotWithShape="1">
          <a:blip r:embed="rId7">
            <a:biLevel thresh="75000"/>
          </a:blip>
          <a:srcRect r="25539" b="18688"/>
          <a:stretch/>
        </p:blipFill>
        <p:spPr>
          <a:xfrm>
            <a:off x="6053239" y="1808511"/>
            <a:ext cx="2637463" cy="2880147"/>
          </a:xfrm>
          <a:prstGeom prst="rect">
            <a:avLst/>
          </a:prstGeom>
        </p:spPr>
      </p:pic>
      <p:pic>
        <p:nvPicPr>
          <p:cNvPr id="46" name="Picture 45">
            <a:extLst>
              <a:ext uri="{FF2B5EF4-FFF2-40B4-BE49-F238E27FC236}">
                <a16:creationId xmlns:a16="http://schemas.microsoft.com/office/drawing/2014/main" id="{6E9C44EE-DC12-00CA-DE40-729BEB6C51AD}"/>
              </a:ext>
            </a:extLst>
          </p:cNvPr>
          <p:cNvPicPr>
            <a:picLocks noChangeAspect="1"/>
          </p:cNvPicPr>
          <p:nvPr/>
        </p:nvPicPr>
        <p:blipFill rotWithShape="1">
          <a:blip r:embed="rId8">
            <a:biLevel thresh="75000"/>
          </a:blip>
          <a:srcRect l="32535" b="21746"/>
          <a:stretch/>
        </p:blipFill>
        <p:spPr>
          <a:xfrm>
            <a:off x="5953957" y="1572116"/>
            <a:ext cx="2586132" cy="3112744"/>
          </a:xfrm>
          <a:prstGeom prst="rect">
            <a:avLst/>
          </a:prstGeom>
          <a:ln>
            <a:noFill/>
          </a:ln>
        </p:spPr>
      </p:pic>
      <p:sp>
        <p:nvSpPr>
          <p:cNvPr id="47" name="Oval 46">
            <a:extLst>
              <a:ext uri="{FF2B5EF4-FFF2-40B4-BE49-F238E27FC236}">
                <a16:creationId xmlns:a16="http://schemas.microsoft.com/office/drawing/2014/main" id="{973579F0-8287-3D6B-E088-0EE926DDE156}"/>
              </a:ext>
            </a:extLst>
          </p:cNvPr>
          <p:cNvSpPr/>
          <p:nvPr/>
        </p:nvSpPr>
        <p:spPr>
          <a:xfrm>
            <a:off x="6387485" y="1828774"/>
            <a:ext cx="1768877" cy="1696200"/>
          </a:xfrm>
          <a:prstGeom prst="ellipse">
            <a:avLst/>
          </a:prstGeom>
          <a:noFill/>
          <a:ln w="76200">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3C0960F-D292-BD01-A85E-F047940DB81F}"/>
              </a:ext>
            </a:extLst>
          </p:cNvPr>
          <p:cNvGrpSpPr/>
          <p:nvPr/>
        </p:nvGrpSpPr>
        <p:grpSpPr>
          <a:xfrm>
            <a:off x="7960909" y="3773702"/>
            <a:ext cx="920300" cy="570870"/>
            <a:chOff x="7949733" y="5091115"/>
            <a:chExt cx="1774770" cy="978910"/>
          </a:xfrm>
        </p:grpSpPr>
        <p:sp>
          <p:nvSpPr>
            <p:cNvPr id="12" name="Oval 11">
              <a:extLst>
                <a:ext uri="{FF2B5EF4-FFF2-40B4-BE49-F238E27FC236}">
                  <a16:creationId xmlns:a16="http://schemas.microsoft.com/office/drawing/2014/main" id="{B64A42A9-AFFA-943F-CE05-8B28785E66E4}"/>
                </a:ext>
              </a:extLst>
            </p:cNvPr>
            <p:cNvSpPr/>
            <p:nvPr/>
          </p:nvSpPr>
          <p:spPr>
            <a:xfrm>
              <a:off x="8630745" y="5346152"/>
              <a:ext cx="229172" cy="25667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67" dirty="0"/>
                <a:t>T</a:t>
              </a:r>
            </a:p>
          </p:txBody>
        </p:sp>
        <p:pic>
          <p:nvPicPr>
            <p:cNvPr id="13" name="Picture 12">
              <a:extLst>
                <a:ext uri="{FF2B5EF4-FFF2-40B4-BE49-F238E27FC236}">
                  <a16:creationId xmlns:a16="http://schemas.microsoft.com/office/drawing/2014/main" id="{A0BFBA97-DFF0-BF1B-76FA-F20A7DD797CD}"/>
                </a:ext>
              </a:extLst>
            </p:cNvPr>
            <p:cNvPicPr>
              <a:picLocks noChangeAspect="1"/>
            </p:cNvPicPr>
            <p:nvPr/>
          </p:nvPicPr>
          <p:blipFill>
            <a:blip r:embed="rId9">
              <a:duotone>
                <a:prstClr val="black"/>
                <a:schemeClr val="tx2">
                  <a:tint val="45000"/>
                  <a:satMod val="400000"/>
                </a:schemeClr>
              </a:duotone>
            </a:blip>
            <a:stretch>
              <a:fillRect/>
            </a:stretch>
          </p:blipFill>
          <p:spPr>
            <a:xfrm>
              <a:off x="7949733" y="5091115"/>
              <a:ext cx="1774770" cy="978910"/>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356EF961-2D71-64A8-73AD-06DDD80B7C3B}"/>
                </a:ext>
              </a:extLst>
            </p:cNvPr>
            <p:cNvPicPr>
              <a:picLocks noChangeAspect="1"/>
            </p:cNvPicPr>
            <p:nvPr/>
          </p:nvPicPr>
          <p:blipFill>
            <a:blip r:embed="rId9"/>
            <a:stretch>
              <a:fillRect/>
            </a:stretch>
          </p:blipFill>
          <p:spPr>
            <a:xfrm>
              <a:off x="7987492" y="5105972"/>
              <a:ext cx="1721498" cy="874860"/>
            </a:xfrm>
            <a:prstGeom prst="rect">
              <a:avLst/>
            </a:prstGeom>
            <a:effectLst>
              <a:outerShdw blurRad="50800" dist="38100" dir="2700000" algn="tl" rotWithShape="0">
                <a:prstClr val="black">
                  <a:alpha val="40000"/>
                </a:prstClr>
              </a:outerShdw>
            </a:effectLst>
          </p:spPr>
        </p:pic>
      </p:grpSp>
      <p:sp>
        <p:nvSpPr>
          <p:cNvPr id="48" name="Oval 47">
            <a:extLst>
              <a:ext uri="{FF2B5EF4-FFF2-40B4-BE49-F238E27FC236}">
                <a16:creationId xmlns:a16="http://schemas.microsoft.com/office/drawing/2014/main" id="{0F9E71DE-77FE-5DE2-EAC4-C4B9B037C5C5}"/>
              </a:ext>
            </a:extLst>
          </p:cNvPr>
          <p:cNvSpPr/>
          <p:nvPr/>
        </p:nvSpPr>
        <p:spPr>
          <a:xfrm>
            <a:off x="7333161" y="1708802"/>
            <a:ext cx="350058" cy="315469"/>
          </a:xfrm>
          <a:prstGeom prst="ellipse">
            <a:avLst/>
          </a:prstGeom>
          <a:solidFill>
            <a:srgbClr val="8064A2"/>
          </a:solidFill>
          <a:ln w="57150">
            <a:solidFill>
              <a:srgbClr val="32264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Speech Bubble: Rectangle with Corners Rounded 48">
            <a:extLst>
              <a:ext uri="{FF2B5EF4-FFF2-40B4-BE49-F238E27FC236}">
                <a16:creationId xmlns:a16="http://schemas.microsoft.com/office/drawing/2014/main" id="{61E30599-1BF3-BB5A-8002-60CD9FB1CFDF}"/>
              </a:ext>
            </a:extLst>
          </p:cNvPr>
          <p:cNvSpPr/>
          <p:nvPr/>
        </p:nvSpPr>
        <p:spPr>
          <a:xfrm>
            <a:off x="6571496" y="1226594"/>
            <a:ext cx="1742549" cy="236002"/>
          </a:xfrm>
          <a:prstGeom prst="wedgeRoundRectCallout">
            <a:avLst>
              <a:gd name="adj1" fmla="val 7624"/>
              <a:gd name="adj2" fmla="val 139559"/>
              <a:gd name="adj3" fmla="val 16667"/>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Source Estimate</a:t>
            </a:r>
          </a:p>
        </p:txBody>
      </p:sp>
    </p:spTree>
    <p:custDataLst>
      <p:tags r:id="rId1"/>
    </p:custDataLst>
    <p:extLst>
      <p:ext uri="{BB962C8B-B14F-4D97-AF65-F5344CB8AC3E}">
        <p14:creationId xmlns:p14="http://schemas.microsoft.com/office/powerpoint/2010/main" val="2116500089"/>
      </p:ext>
    </p:extLst>
  </p:cSld>
  <p:clrMapOvr>
    <a:masterClrMapping/>
  </p:clrMapOvr>
  <mc:AlternateContent xmlns:mc="http://schemas.openxmlformats.org/markup-compatibility/2006" xmlns:p14="http://schemas.microsoft.com/office/powerpoint/2010/main">
    <mc:Choice Requires="p14">
      <p:transition spd="slow" p14:dur="2000" advTm="43783"/>
    </mc:Choice>
    <mc:Fallback xmlns="">
      <p:transition spd="slow" advTm="437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22" presetClass="entr" presetSubtype="8" fill="hold" nodeType="withEffect">
                                  <p:stCondLst>
                                    <p:cond delay="0"/>
                                  </p:stCondLst>
                                  <p:childTnLst>
                                    <p:set>
                                      <p:cBhvr>
                                        <p:cTn id="27" dur="1" fill="hold">
                                          <p:stCondLst>
                                            <p:cond delay="0"/>
                                          </p:stCondLst>
                                        </p:cTn>
                                        <p:tgtEl>
                                          <p:spTgt spid="11">
                                            <p:txEl>
                                              <p:pRg st="1" end="1"/>
                                            </p:txEl>
                                          </p:spTgt>
                                        </p:tgtEl>
                                        <p:attrNameLst>
                                          <p:attrName>style.visibility</p:attrName>
                                        </p:attrNameLst>
                                      </p:cBhvr>
                                      <p:to>
                                        <p:strVal val="visible"/>
                                      </p:to>
                                    </p:set>
                                    <p:animEffect transition="in" filter="wipe(left)">
                                      <p:cBhvr>
                                        <p:cTn id="28" dur="500"/>
                                        <p:tgtEl>
                                          <p:spTgt spid="11">
                                            <p:txEl>
                                              <p:pRg st="1" end="1"/>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animEffect transition="in" filter="wipe(left)">
                                      <p:cBhvr>
                                        <p:cTn id="31" dur="500"/>
                                        <p:tgtEl>
                                          <p:spTgt spid="11">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1">
                                            <p:txEl>
                                              <p:pRg st="3" end="3"/>
                                            </p:txEl>
                                          </p:spTgt>
                                        </p:tgtEl>
                                        <p:attrNameLst>
                                          <p:attrName>style.visibility</p:attrName>
                                        </p:attrNameLst>
                                      </p:cBhvr>
                                      <p:to>
                                        <p:strVal val="visible"/>
                                      </p:to>
                                    </p:set>
                                    <p:animEffect transition="in" filter="wipe(left)">
                                      <p:cBhvr>
                                        <p:cTn id="36" dur="500"/>
                                        <p:tgtEl>
                                          <p:spTgt spid="11">
                                            <p:txEl>
                                              <p:pRg st="3" end="3"/>
                                            </p:txEl>
                                          </p:spTgt>
                                        </p:tgtEl>
                                      </p:cBhvr>
                                    </p:animEffect>
                                  </p:childTnLst>
                                </p:cTn>
                              </p:par>
                              <p:par>
                                <p:cTn id="37" presetID="22" presetClass="entr" presetSubtype="8" fill="hold" nodeType="withEffect">
                                  <p:stCondLst>
                                    <p:cond delay="0"/>
                                  </p:stCondLst>
                                  <p:childTnLst>
                                    <p:set>
                                      <p:cBhvr>
                                        <p:cTn id="38" dur="1" fill="hold">
                                          <p:stCondLst>
                                            <p:cond delay="0"/>
                                          </p:stCondLst>
                                        </p:cTn>
                                        <p:tgtEl>
                                          <p:spTgt spid="11">
                                            <p:txEl>
                                              <p:pRg st="4" end="4"/>
                                            </p:txEl>
                                          </p:spTgt>
                                        </p:tgtEl>
                                        <p:attrNameLst>
                                          <p:attrName>style.visibility</p:attrName>
                                        </p:attrNameLst>
                                      </p:cBhvr>
                                      <p:to>
                                        <p:strVal val="visible"/>
                                      </p:to>
                                    </p:set>
                                    <p:animEffect transition="in" filter="wipe(left)">
                                      <p:cBhvr>
                                        <p:cTn id="39" dur="500"/>
                                        <p:tgtEl>
                                          <p:spTgt spid="11">
                                            <p:txEl>
                                              <p:pRg st="4" end="4"/>
                                            </p:txEl>
                                          </p:spTgt>
                                        </p:tgtEl>
                                      </p:cBhvr>
                                    </p:animEffect>
                                  </p:childTnLst>
                                </p:cTn>
                              </p:par>
                              <p:par>
                                <p:cTn id="40" presetID="22" presetClass="entr" presetSubtype="8" fill="hold" nodeType="withEffect">
                                  <p:stCondLst>
                                    <p:cond delay="0"/>
                                  </p:stCondLst>
                                  <p:childTnLst>
                                    <p:set>
                                      <p:cBhvr>
                                        <p:cTn id="41" dur="1" fill="hold">
                                          <p:stCondLst>
                                            <p:cond delay="0"/>
                                          </p:stCondLst>
                                        </p:cTn>
                                        <p:tgtEl>
                                          <p:spTgt spid="11">
                                            <p:txEl>
                                              <p:pRg st="5" end="5"/>
                                            </p:txEl>
                                          </p:spTgt>
                                        </p:tgtEl>
                                        <p:attrNameLst>
                                          <p:attrName>style.visibility</p:attrName>
                                        </p:attrNameLst>
                                      </p:cBhvr>
                                      <p:to>
                                        <p:strVal val="visible"/>
                                      </p:to>
                                    </p:set>
                                    <p:animEffect transition="in" filter="wipe(left)">
                                      <p:cBhvr>
                                        <p:cTn id="42" dur="500"/>
                                        <p:tgtEl>
                                          <p:spTgt spid="11">
                                            <p:txEl>
                                              <p:pRg st="5" end="5"/>
                                            </p:txEl>
                                          </p:spTgt>
                                        </p:tgtEl>
                                      </p:cBhvr>
                                    </p:animEffect>
                                  </p:childTnLst>
                                </p:cTn>
                              </p:par>
                              <p:par>
                                <p:cTn id="43" presetID="22" presetClass="entr" presetSubtype="8" fill="hold" nodeType="withEffect">
                                  <p:stCondLst>
                                    <p:cond delay="0"/>
                                  </p:stCondLst>
                                  <p:childTnLst>
                                    <p:set>
                                      <p:cBhvr>
                                        <p:cTn id="44" dur="1" fill="hold">
                                          <p:stCondLst>
                                            <p:cond delay="0"/>
                                          </p:stCondLst>
                                        </p:cTn>
                                        <p:tgtEl>
                                          <p:spTgt spid="11">
                                            <p:txEl>
                                              <p:pRg st="6" end="6"/>
                                            </p:txEl>
                                          </p:spTgt>
                                        </p:tgtEl>
                                        <p:attrNameLst>
                                          <p:attrName>style.visibility</p:attrName>
                                        </p:attrNameLst>
                                      </p:cBhvr>
                                      <p:to>
                                        <p:strVal val="visible"/>
                                      </p:to>
                                    </p:set>
                                    <p:animEffect transition="in" filter="wipe(left)">
                                      <p:cBhvr>
                                        <p:cTn id="45" dur="500"/>
                                        <p:tgtEl>
                                          <p:spTgt spid="11">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1">
                                            <p:txEl>
                                              <p:pRg st="7" end="7"/>
                                            </p:txEl>
                                          </p:spTgt>
                                        </p:tgtEl>
                                        <p:attrNameLst>
                                          <p:attrName>style.visibility</p:attrName>
                                        </p:attrNameLst>
                                      </p:cBhvr>
                                      <p:to>
                                        <p:strVal val="visible"/>
                                      </p:to>
                                    </p:set>
                                    <p:animEffect transition="in" filter="wipe(left)">
                                      <p:cBhvr>
                                        <p:cTn id="50" dur="500"/>
                                        <p:tgtEl>
                                          <p:spTgt spid="11">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1">
                                            <p:txEl>
                                              <p:pRg st="8" end="8"/>
                                            </p:txEl>
                                          </p:spTgt>
                                        </p:tgtEl>
                                        <p:attrNameLst>
                                          <p:attrName>style.visibility</p:attrName>
                                        </p:attrNameLst>
                                      </p:cBhvr>
                                      <p:to>
                                        <p:strVal val="visible"/>
                                      </p:to>
                                    </p:set>
                                    <p:animEffect transition="in" filter="wipe(left)">
                                      <p:cBhvr>
                                        <p:cTn id="55" dur="500"/>
                                        <p:tgtEl>
                                          <p:spTgt spid="11">
                                            <p:txEl>
                                              <p:pRg st="8" end="8"/>
                                            </p:txEl>
                                          </p:spTgt>
                                        </p:tgtEl>
                                      </p:cBhvr>
                                    </p:animEffect>
                                  </p:childTnLst>
                                </p:cTn>
                              </p:par>
                            </p:childTnLst>
                          </p:cTn>
                        </p:par>
                        <p:par>
                          <p:cTn id="56" fill="hold">
                            <p:stCondLst>
                              <p:cond delay="500"/>
                            </p:stCondLst>
                            <p:childTnLst>
                              <p:par>
                                <p:cTn id="57" presetID="22" presetClass="entr" presetSubtype="4" fill="hold"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down)">
                                      <p:cBhvr>
                                        <p:cTn id="59" dur="500"/>
                                        <p:tgtEl>
                                          <p:spTgt spid="18"/>
                                        </p:tgtEl>
                                      </p:cBhvr>
                                    </p:animEffect>
                                  </p:childTnLst>
                                </p:cTn>
                              </p:par>
                            </p:childTnLst>
                          </p:cTn>
                        </p:par>
                        <p:par>
                          <p:cTn id="60" fill="hold">
                            <p:stCondLst>
                              <p:cond delay="1000"/>
                            </p:stCondLst>
                            <p:childTnLst>
                              <p:par>
                                <p:cTn id="61" presetID="42" presetClass="path" presetSubtype="0" accel="50000" decel="50000" fill="hold" nodeType="afterEffect">
                                  <p:stCondLst>
                                    <p:cond delay="0"/>
                                  </p:stCondLst>
                                  <p:childTnLst>
                                    <p:animMotion origin="layout" path="M -3.33333E-6 2.46914E-6 L -0.06389 -0.10092 " pathEditMode="relative" rAng="0" ptsTypes="AA">
                                      <p:cBhvr>
                                        <p:cTn id="62" dur="1000" fill="hold"/>
                                        <p:tgtEl>
                                          <p:spTgt spid="10"/>
                                        </p:tgtEl>
                                        <p:attrNameLst>
                                          <p:attrName>ppt_x</p:attrName>
                                          <p:attrName>ppt_y</p:attrName>
                                        </p:attrNameLst>
                                      </p:cBhvr>
                                      <p:rCtr x="-3194" y="-5123"/>
                                    </p:animMotion>
                                  </p:childTnLst>
                                </p:cTn>
                              </p:par>
                            </p:childTnLst>
                          </p:cTn>
                        </p:par>
                        <p:par>
                          <p:cTn id="63" fill="hold">
                            <p:stCondLst>
                              <p:cond delay="2000"/>
                            </p:stCondLst>
                            <p:childTnLst>
                              <p:par>
                                <p:cTn id="64" presetID="10" presetClass="entr" presetSubtype="0" fill="hold" nodeType="after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childTnLst>
                          </p:cTn>
                        </p:par>
                        <p:par>
                          <p:cTn id="67" fill="hold">
                            <p:stCondLst>
                              <p:cond delay="2500"/>
                            </p:stCondLst>
                            <p:childTnLst>
                              <p:par>
                                <p:cTn id="68" presetID="10" presetClass="exit" presetSubtype="0" fill="hold" nodeType="afterEffect">
                                  <p:stCondLst>
                                    <p:cond delay="0"/>
                                  </p:stCondLst>
                                  <p:childTnLst>
                                    <p:animEffect transition="out" filter="fade">
                                      <p:cBhvr>
                                        <p:cTn id="69" dur="500"/>
                                        <p:tgtEl>
                                          <p:spTgt spid="33"/>
                                        </p:tgtEl>
                                      </p:cBhvr>
                                    </p:animEffect>
                                    <p:set>
                                      <p:cBhvr>
                                        <p:cTn id="70" dur="1" fill="hold">
                                          <p:stCondLst>
                                            <p:cond delay="499"/>
                                          </p:stCondLst>
                                        </p:cTn>
                                        <p:tgtEl>
                                          <p:spTgt spid="33"/>
                                        </p:tgtEl>
                                        <p:attrNameLst>
                                          <p:attrName>style.visibility</p:attrName>
                                        </p:attrNameLst>
                                      </p:cBhvr>
                                      <p:to>
                                        <p:strVal val="hidden"/>
                                      </p:to>
                                    </p:set>
                                  </p:childTnLst>
                                </p:cTn>
                              </p:par>
                              <p:par>
                                <p:cTn id="71" presetID="10" presetClass="entr" presetSubtype="0" fill="hold"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par>
                          <p:cTn id="74" fill="hold">
                            <p:stCondLst>
                              <p:cond delay="3000"/>
                            </p:stCondLst>
                            <p:childTnLst>
                              <p:par>
                                <p:cTn id="75" presetID="22" presetClass="entr" presetSubtype="4" fill="hold"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down)">
                                      <p:cBhvr>
                                        <p:cTn id="77" dur="500"/>
                                        <p:tgtEl>
                                          <p:spTgt spid="26"/>
                                        </p:tgtEl>
                                      </p:cBhvr>
                                    </p:animEffect>
                                  </p:childTnLst>
                                </p:cTn>
                              </p:par>
                            </p:childTnLst>
                          </p:cTn>
                        </p:par>
                        <p:par>
                          <p:cTn id="78" fill="hold">
                            <p:stCondLst>
                              <p:cond delay="3500"/>
                            </p:stCondLst>
                            <p:childTnLst>
                              <p:par>
                                <p:cTn id="79" presetID="42" presetClass="path" presetSubtype="0" accel="50000" decel="50000" fill="hold" nodeType="afterEffect">
                                  <p:stCondLst>
                                    <p:cond delay="0"/>
                                  </p:stCondLst>
                                  <p:childTnLst>
                                    <p:animMotion origin="layout" path="M -0.06389 -0.10093 L -0.2158 -0.13611 " pathEditMode="relative" rAng="0" ptsTypes="AA">
                                      <p:cBhvr>
                                        <p:cTn id="80" dur="1000" fill="hold"/>
                                        <p:tgtEl>
                                          <p:spTgt spid="10"/>
                                        </p:tgtEl>
                                        <p:attrNameLst>
                                          <p:attrName>ppt_x</p:attrName>
                                          <p:attrName>ppt_y</p:attrName>
                                        </p:attrNameLst>
                                      </p:cBhvr>
                                      <p:rCtr x="-7604" y="-1759"/>
                                    </p:animMotion>
                                  </p:childTnLst>
                                </p:cTn>
                              </p:par>
                            </p:childTnLst>
                          </p:cTn>
                        </p:par>
                        <p:par>
                          <p:cTn id="81" fill="hold">
                            <p:stCondLst>
                              <p:cond delay="4500"/>
                            </p:stCondLst>
                            <p:childTnLst>
                              <p:par>
                                <p:cTn id="82" presetID="10" presetClass="entr" presetSubtype="0" fill="hold" nodeType="after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fade">
                                      <p:cBhvr>
                                        <p:cTn id="84" dur="500"/>
                                        <p:tgtEl>
                                          <p:spTgt spid="39"/>
                                        </p:tgtEl>
                                      </p:cBhvr>
                                    </p:animEffect>
                                  </p:childTnLst>
                                </p:cTn>
                              </p:par>
                            </p:childTnLst>
                          </p:cTn>
                        </p:par>
                        <p:par>
                          <p:cTn id="85" fill="hold">
                            <p:stCondLst>
                              <p:cond delay="5000"/>
                            </p:stCondLst>
                            <p:childTnLst>
                              <p:par>
                                <p:cTn id="86" presetID="10" presetClass="exit" presetSubtype="0" fill="hold" nodeType="afterEffect">
                                  <p:stCondLst>
                                    <p:cond delay="0"/>
                                  </p:stCondLst>
                                  <p:childTnLst>
                                    <p:animEffect transition="out" filter="fade">
                                      <p:cBhvr>
                                        <p:cTn id="87" dur="500"/>
                                        <p:tgtEl>
                                          <p:spTgt spid="39"/>
                                        </p:tgtEl>
                                      </p:cBhvr>
                                    </p:animEffect>
                                    <p:set>
                                      <p:cBhvr>
                                        <p:cTn id="88" dur="1" fill="hold">
                                          <p:stCondLst>
                                            <p:cond delay="499"/>
                                          </p:stCondLst>
                                        </p:cTn>
                                        <p:tgtEl>
                                          <p:spTgt spid="39"/>
                                        </p:tgtEl>
                                        <p:attrNameLst>
                                          <p:attrName>style.visibility</p:attrName>
                                        </p:attrNameLst>
                                      </p:cBhvr>
                                      <p:to>
                                        <p:strVal val="hidden"/>
                                      </p:to>
                                    </p:set>
                                  </p:childTnLst>
                                </p:cTn>
                              </p:par>
                              <p:par>
                                <p:cTn id="89" presetID="10" presetClass="entr" presetSubtype="0"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Effect transition="in" filter="fade">
                                      <p:cBhvr>
                                        <p:cTn id="91" dur="500"/>
                                        <p:tgtEl>
                                          <p:spTgt spid="46"/>
                                        </p:tgtEl>
                                      </p:cBhvr>
                                    </p:animEffect>
                                  </p:childTnLst>
                                </p:cTn>
                              </p:par>
                            </p:childTnLst>
                          </p:cTn>
                        </p:par>
                        <p:par>
                          <p:cTn id="92" fill="hold">
                            <p:stCondLst>
                              <p:cond delay="5500"/>
                            </p:stCondLst>
                            <p:childTnLst>
                              <p:par>
                                <p:cTn id="93" presetID="22" presetClass="entr" presetSubtype="4" fill="hold" nodeType="after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wipe(down)">
                                      <p:cBhvr>
                                        <p:cTn id="95" dur="500"/>
                                        <p:tgtEl>
                                          <p:spTgt spid="29"/>
                                        </p:tgtEl>
                                      </p:cBhvr>
                                    </p:animEffect>
                                  </p:childTnLst>
                                </p:cTn>
                              </p:par>
                            </p:childTnLst>
                          </p:cTn>
                        </p:par>
                        <p:par>
                          <p:cTn id="96" fill="hold">
                            <p:stCondLst>
                              <p:cond delay="6000"/>
                            </p:stCondLst>
                            <p:childTnLst>
                              <p:par>
                                <p:cTn id="97" presetID="42" presetClass="path" presetSubtype="0" accel="50000" decel="50000" fill="hold" nodeType="afterEffect">
                                  <p:stCondLst>
                                    <p:cond delay="0"/>
                                  </p:stCondLst>
                                  <p:childTnLst>
                                    <p:animMotion origin="layout" path="M -0.2158 -0.13611 L -0.12274 -0.26358 " pathEditMode="relative" rAng="0" ptsTypes="AA">
                                      <p:cBhvr>
                                        <p:cTn id="98" dur="1000" fill="hold"/>
                                        <p:tgtEl>
                                          <p:spTgt spid="10"/>
                                        </p:tgtEl>
                                        <p:attrNameLst>
                                          <p:attrName>ppt_x</p:attrName>
                                          <p:attrName>ppt_y</p:attrName>
                                        </p:attrNameLst>
                                      </p:cBhvr>
                                      <p:rCtr x="4653" y="-6389"/>
                                    </p:animMotion>
                                  </p:childTnLst>
                                </p:cTn>
                              </p:par>
                            </p:childTnLst>
                          </p:cTn>
                        </p:par>
                        <p:par>
                          <p:cTn id="99" fill="hold">
                            <p:stCondLst>
                              <p:cond delay="7000"/>
                            </p:stCondLst>
                            <p:childTnLst>
                              <p:par>
                                <p:cTn id="100" presetID="10" presetClass="entr" presetSubtype="0" fill="hold" grpId="0" nodeType="after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500"/>
                                        <p:tgtEl>
                                          <p:spTgt spid="41"/>
                                        </p:tgtEl>
                                      </p:cBhvr>
                                    </p:animEffect>
                                  </p:childTnLst>
                                </p:cTn>
                              </p:par>
                            </p:childTnLst>
                          </p:cTn>
                        </p:par>
                        <p:par>
                          <p:cTn id="103" fill="hold">
                            <p:stCondLst>
                              <p:cond delay="7500"/>
                            </p:stCondLst>
                            <p:childTnLst>
                              <p:par>
                                <p:cTn id="104" presetID="10" presetClass="exit" presetSubtype="0" fill="hold" grpId="1" nodeType="afterEffect">
                                  <p:stCondLst>
                                    <p:cond delay="0"/>
                                  </p:stCondLst>
                                  <p:childTnLst>
                                    <p:animEffect transition="out" filter="fade">
                                      <p:cBhvr>
                                        <p:cTn id="105" dur="500"/>
                                        <p:tgtEl>
                                          <p:spTgt spid="41"/>
                                        </p:tgtEl>
                                      </p:cBhvr>
                                    </p:animEffect>
                                    <p:set>
                                      <p:cBhvr>
                                        <p:cTn id="106" dur="1" fill="hold">
                                          <p:stCondLst>
                                            <p:cond delay="499"/>
                                          </p:stCondLst>
                                        </p:cTn>
                                        <p:tgtEl>
                                          <p:spTgt spid="41"/>
                                        </p:tgtEl>
                                        <p:attrNameLst>
                                          <p:attrName>style.visibility</p:attrName>
                                        </p:attrNameLst>
                                      </p:cBhvr>
                                      <p:to>
                                        <p:strVal val="hidden"/>
                                      </p:to>
                                    </p:set>
                                  </p:childTnLst>
                                </p:cTn>
                              </p:par>
                              <p:par>
                                <p:cTn id="107" presetID="10" presetClass="entr" presetSubtype="0" fill="hold" grpId="0"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fade">
                                      <p:cBhvr>
                                        <p:cTn id="109" dur="500"/>
                                        <p:tgtEl>
                                          <p:spTgt spid="47"/>
                                        </p:tgtEl>
                                      </p:cBhvr>
                                    </p:animEffect>
                                  </p:childTnLst>
                                </p:cTn>
                              </p:par>
                            </p:childTnLst>
                          </p:cTn>
                        </p:par>
                        <p:par>
                          <p:cTn id="110" fill="hold">
                            <p:stCondLst>
                              <p:cond delay="8000"/>
                            </p:stCondLst>
                            <p:childTnLst>
                              <p:par>
                                <p:cTn id="111" presetID="10" presetClass="entr" presetSubtype="0" fill="hold" grpId="0" nodeType="afterEffect">
                                  <p:stCondLst>
                                    <p:cond delay="0"/>
                                  </p:stCondLst>
                                  <p:childTnLst>
                                    <p:set>
                                      <p:cBhvr>
                                        <p:cTn id="112" dur="1" fill="hold">
                                          <p:stCondLst>
                                            <p:cond delay="0"/>
                                          </p:stCondLst>
                                        </p:cTn>
                                        <p:tgtEl>
                                          <p:spTgt spid="48"/>
                                        </p:tgtEl>
                                        <p:attrNameLst>
                                          <p:attrName>style.visibility</p:attrName>
                                        </p:attrNameLst>
                                      </p:cBhvr>
                                      <p:to>
                                        <p:strVal val="visible"/>
                                      </p:to>
                                    </p:set>
                                    <p:animEffect transition="in" filter="fade">
                                      <p:cBhvr>
                                        <p:cTn id="113" dur="500"/>
                                        <p:tgtEl>
                                          <p:spTgt spid="48"/>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fade">
                                      <p:cBhvr>
                                        <p:cTn id="11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P spid="20" grpId="0" animBg="1"/>
      <p:bldP spid="41" grpId="0" animBg="1"/>
      <p:bldP spid="41" grpId="1" animBg="1"/>
      <p:bldP spid="47" grpId="0" animBg="1"/>
      <p:bldP spid="48" grpId="0" animBg="1"/>
      <p:bldP spid="4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613EA3-7CBC-4F42-AB61-8DE0CEB0F667}"/>
              </a:ext>
            </a:extLst>
          </p:cNvPr>
          <p:cNvSpPr>
            <a:spLocks noGrp="1"/>
          </p:cNvSpPr>
          <p:nvPr>
            <p:ph type="sldNum" sz="quarter" idx="12"/>
          </p:nvPr>
        </p:nvSpPr>
        <p:spPr/>
        <p:txBody>
          <a:bodyPr/>
          <a:lstStyle/>
          <a:p>
            <a:pPr>
              <a:defRPr/>
            </a:pPr>
            <a:fld id="{3FF2C605-4958-CF43-AA48-80339EFDB0AF}" type="slidenum">
              <a:rPr lang="en-US" smtClean="0"/>
              <a:pPr>
                <a:defRPr/>
              </a:pPr>
              <a:t>11</a:t>
            </a:fld>
            <a:endParaRPr lang="en-US"/>
          </a:p>
        </p:txBody>
      </p:sp>
      <p:sp>
        <p:nvSpPr>
          <p:cNvPr id="5" name="Flowchart: Off-page Connector 4">
            <a:extLst>
              <a:ext uri="{FF2B5EF4-FFF2-40B4-BE49-F238E27FC236}">
                <a16:creationId xmlns:a16="http://schemas.microsoft.com/office/drawing/2014/main" id="{5AFC270F-9361-426E-A032-1E155E69288C}"/>
              </a:ext>
            </a:extLst>
          </p:cNvPr>
          <p:cNvSpPr/>
          <p:nvPr/>
        </p:nvSpPr>
        <p:spPr>
          <a:xfrm rot="16200000">
            <a:off x="2466243" y="-444013"/>
            <a:ext cx="1099039" cy="6031526"/>
          </a:xfrm>
          <a:prstGeom prst="flowChartOffpageConnector">
            <a:avLst/>
          </a:prstGeom>
          <a:solidFill>
            <a:srgbClr val="CC000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 name="TextBox 5">
            <a:extLst>
              <a:ext uri="{FF2B5EF4-FFF2-40B4-BE49-F238E27FC236}">
                <a16:creationId xmlns:a16="http://schemas.microsoft.com/office/drawing/2014/main" id="{3808F8ED-B964-44EF-8F73-6EC16F289945}"/>
              </a:ext>
            </a:extLst>
          </p:cNvPr>
          <p:cNvSpPr txBox="1"/>
          <p:nvPr/>
        </p:nvSpPr>
        <p:spPr>
          <a:xfrm>
            <a:off x="476250" y="2155964"/>
            <a:ext cx="4348691" cy="707886"/>
          </a:xfrm>
          <a:prstGeom prst="rect">
            <a:avLst/>
          </a:prstGeom>
          <a:noFill/>
        </p:spPr>
        <p:txBody>
          <a:bodyPr wrap="none" rtlCol="0">
            <a:spAutoFit/>
          </a:bodyPr>
          <a:lstStyle/>
          <a:p>
            <a:r>
              <a:rPr lang="en-US" sz="4000" b="1" dirty="0">
                <a:solidFill>
                  <a:schemeClr val="bg1"/>
                </a:solidFill>
              </a:rPr>
              <a:t>TESTING &amp; RESULTS</a:t>
            </a:r>
            <a:endParaRPr lang="en-US" b="1" dirty="0">
              <a:solidFill>
                <a:schemeClr val="bg1"/>
              </a:solidFill>
            </a:endParaRPr>
          </a:p>
        </p:txBody>
      </p:sp>
    </p:spTree>
    <p:extLst>
      <p:ext uri="{BB962C8B-B14F-4D97-AF65-F5344CB8AC3E}">
        <p14:creationId xmlns:p14="http://schemas.microsoft.com/office/powerpoint/2010/main" val="3247771782"/>
      </p:ext>
    </p:extLst>
  </p:cSld>
  <p:clrMapOvr>
    <a:masterClrMapping/>
  </p:clrMapOvr>
  <mc:AlternateContent xmlns:mc="http://schemas.openxmlformats.org/markup-compatibility/2006" xmlns:p14="http://schemas.microsoft.com/office/powerpoint/2010/main">
    <mc:Choice Requires="p14">
      <p:transition spd="slow" p14:dur="2000" advTm="3337"/>
    </mc:Choice>
    <mc:Fallback xmlns="">
      <p:transition spd="slow" advTm="333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A6E4-342F-4BA2-A7AB-57B1C79BD8A0}"/>
              </a:ext>
            </a:extLst>
          </p:cNvPr>
          <p:cNvSpPr>
            <a:spLocks noGrp="1"/>
          </p:cNvSpPr>
          <p:nvPr>
            <p:ph type="title"/>
          </p:nvPr>
        </p:nvSpPr>
        <p:spPr>
          <a:xfrm>
            <a:off x="457200" y="370285"/>
            <a:ext cx="8229600" cy="801290"/>
          </a:xfrm>
        </p:spPr>
        <p:txBody>
          <a:bodyPr/>
          <a:lstStyle/>
          <a:p>
            <a:pPr algn="l"/>
            <a:r>
              <a:rPr lang="en-US" dirty="0">
                <a:solidFill>
                  <a:srgbClr val="CC0001"/>
                </a:solidFill>
                <a:latin typeface="+mj-lt"/>
              </a:rPr>
              <a:t>Testing Setup</a:t>
            </a:r>
          </a:p>
        </p:txBody>
      </p:sp>
      <p:cxnSp>
        <p:nvCxnSpPr>
          <p:cNvPr id="5" name="Straight Connector 4">
            <a:extLst>
              <a:ext uri="{FF2B5EF4-FFF2-40B4-BE49-F238E27FC236}">
                <a16:creationId xmlns:a16="http://schemas.microsoft.com/office/drawing/2014/main" id="{C9C8CDC2-4A6C-490A-8A03-0504F7B547CE}"/>
              </a:ext>
            </a:extLst>
          </p:cNvPr>
          <p:cNvCxnSpPr>
            <a:cxnSpLocks/>
          </p:cNvCxnSpPr>
          <p:nvPr/>
        </p:nvCxnSpPr>
        <p:spPr>
          <a:xfrm>
            <a:off x="535021" y="1041873"/>
            <a:ext cx="8229600" cy="0"/>
          </a:xfrm>
          <a:prstGeom prst="line">
            <a:avLst/>
          </a:prstGeom>
          <a:ln w="25400">
            <a:solidFill>
              <a:srgbClr val="CC0001"/>
            </a:solidFill>
            <a:prstDash val="lgDash"/>
          </a:ln>
        </p:spPr>
        <p:style>
          <a:lnRef idx="1">
            <a:schemeClr val="accent2"/>
          </a:lnRef>
          <a:fillRef idx="0">
            <a:schemeClr val="accent2"/>
          </a:fillRef>
          <a:effectRef idx="0">
            <a:schemeClr val="accent2"/>
          </a:effectRef>
          <a:fontRef idx="minor">
            <a:schemeClr val="tx1"/>
          </a:fontRef>
        </p:style>
      </p:cxnSp>
      <p:sp>
        <p:nvSpPr>
          <p:cNvPr id="7" name="Slide Number Placeholder 6">
            <a:extLst>
              <a:ext uri="{FF2B5EF4-FFF2-40B4-BE49-F238E27FC236}">
                <a16:creationId xmlns:a16="http://schemas.microsoft.com/office/drawing/2014/main" id="{3CC11475-DDB2-485F-A016-6BFD7EEF759C}"/>
              </a:ext>
            </a:extLst>
          </p:cNvPr>
          <p:cNvSpPr>
            <a:spLocks noGrp="1"/>
          </p:cNvSpPr>
          <p:nvPr>
            <p:ph type="sldNum" sz="quarter" idx="12"/>
          </p:nvPr>
        </p:nvSpPr>
        <p:spPr/>
        <p:txBody>
          <a:bodyPr/>
          <a:lstStyle/>
          <a:p>
            <a:pPr>
              <a:defRPr/>
            </a:pPr>
            <a:fld id="{3FF2C605-4958-CF43-AA48-80339EFDB0AF}" type="slidenum">
              <a:rPr lang="en-US" smtClean="0"/>
              <a:pPr>
                <a:defRPr/>
              </a:pPr>
              <a:t>12</a:t>
            </a:fld>
            <a:endParaRPr lang="en-US" dirty="0"/>
          </a:p>
        </p:txBody>
      </p:sp>
      <p:sp>
        <p:nvSpPr>
          <p:cNvPr id="4" name="Slide Number Placeholder 6">
            <a:extLst>
              <a:ext uri="{FF2B5EF4-FFF2-40B4-BE49-F238E27FC236}">
                <a16:creationId xmlns:a16="http://schemas.microsoft.com/office/drawing/2014/main" id="{F1FA0A23-2686-6E23-E7AF-BCCFFDA700F6}"/>
              </a:ext>
            </a:extLst>
          </p:cNvPr>
          <p:cNvSpPr txBox="1">
            <a:spLocks/>
          </p:cNvSpPr>
          <p:nvPr/>
        </p:nvSpPr>
        <p:spPr>
          <a:xfrm>
            <a:off x="0" y="4869656"/>
            <a:ext cx="5753100" cy="273844"/>
          </a:xfrm>
          <a:prstGeom prst="rect">
            <a:avLst/>
          </a:prstGeom>
        </p:spPr>
        <p:txBody>
          <a:bodyPr vert="horz" lIns="91440" tIns="45720" rIns="91440" bIns="45720" rtlCol="0" anchor="ctr"/>
          <a:lstStyle>
            <a:defPPr>
              <a:defRPr lang="en-US"/>
            </a:defPPr>
            <a:lvl1pPr algn="r" defTabSz="457200" rtl="0" fontAlgn="auto">
              <a:spcBef>
                <a:spcPts val="0"/>
              </a:spcBef>
              <a:spcAft>
                <a:spcPts val="0"/>
              </a:spcAft>
              <a:defRPr sz="1200" kern="1200">
                <a:solidFill>
                  <a:schemeClr val="tx1">
                    <a:tint val="75000"/>
                  </a:schemeClr>
                </a:solidFill>
                <a:latin typeface="+mn-lt"/>
                <a:ea typeface="+mn-ea"/>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lgn="l"/>
            <a:r>
              <a:rPr lang="en-US" sz="900" i="1" dirty="0">
                <a:solidFill>
                  <a:schemeClr val="bg1">
                    <a:lumMod val="65000"/>
                  </a:schemeClr>
                </a:solidFill>
                <a:latin typeface="PT Serif" panose="020F0502020204030204" pitchFamily="18" charset="0"/>
              </a:rPr>
              <a:t>Image courtesy of </a:t>
            </a:r>
            <a:r>
              <a:rPr lang="en-US" sz="900" i="1" dirty="0">
                <a:solidFill>
                  <a:schemeClr val="bg1">
                    <a:lumMod val="65000"/>
                  </a:schemeClr>
                </a:solidFill>
                <a:latin typeface="PT Serif" panose="020F0502020204030204" pitchFamily="18" charset="0"/>
                <a:hlinkClick r:id="rId4">
                  <a:extLst>
                    <a:ext uri="{A12FA001-AC4F-418D-AE19-62706E023703}">
                      <ahyp:hlinkClr xmlns:ahyp="http://schemas.microsoft.com/office/drawing/2018/hyperlinkcolor" val="tx"/>
                    </a:ext>
                  </a:extLst>
                </a:hlinkClick>
              </a:rPr>
              <a:t>AERPAW Website</a:t>
            </a:r>
            <a:endParaRPr lang="en-US" sz="900" i="1" dirty="0">
              <a:solidFill>
                <a:schemeClr val="bg1">
                  <a:lumMod val="65000"/>
                </a:schemeClr>
              </a:solidFill>
              <a:latin typeface="PT Serif" panose="020F0502020204030204" pitchFamily="18" charset="0"/>
            </a:endParaRPr>
          </a:p>
        </p:txBody>
      </p:sp>
      <p:sp>
        <p:nvSpPr>
          <p:cNvPr id="11" name="Content Placeholder 2">
            <a:extLst>
              <a:ext uri="{FF2B5EF4-FFF2-40B4-BE49-F238E27FC236}">
                <a16:creationId xmlns:a16="http://schemas.microsoft.com/office/drawing/2014/main" id="{F01855FE-E248-2043-972D-42D9FC65AF24}"/>
              </a:ext>
            </a:extLst>
          </p:cNvPr>
          <p:cNvSpPr txBox="1">
            <a:spLocks/>
          </p:cNvSpPr>
          <p:nvPr/>
        </p:nvSpPr>
        <p:spPr bwMode="auto">
          <a:xfrm>
            <a:off x="457200" y="1095875"/>
            <a:ext cx="8229600" cy="3328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buFont typeface="Wingdings" panose="05000000000000000000" pitchFamily="2" charset="2"/>
              <a:buChar char="§"/>
            </a:pPr>
            <a:r>
              <a:rPr lang="en-US" sz="2100" dirty="0">
                <a:solidFill>
                  <a:srgbClr val="C00000"/>
                </a:solidFill>
                <a:latin typeface="+mn-lt"/>
              </a:rPr>
              <a:t>Testing was conducted in two phases – Emulation and Testbed</a:t>
            </a:r>
          </a:p>
          <a:p>
            <a:pPr>
              <a:spcBef>
                <a:spcPts val="0"/>
              </a:spcBef>
              <a:spcAft>
                <a:spcPts val="600"/>
              </a:spcAft>
              <a:buFont typeface="Wingdings" panose="05000000000000000000" pitchFamily="2" charset="2"/>
              <a:buChar char="§"/>
            </a:pPr>
            <a:r>
              <a:rPr lang="en-US" sz="2100" dirty="0">
                <a:solidFill>
                  <a:srgbClr val="C00000"/>
                </a:solidFill>
                <a:latin typeface="+mn-lt"/>
              </a:rPr>
              <a:t>Emulation Testing is the first stage of verification </a:t>
            </a:r>
          </a:p>
          <a:p>
            <a:pPr lvl="2">
              <a:spcBef>
                <a:spcPts val="0"/>
              </a:spcBef>
              <a:spcAft>
                <a:spcPts val="0"/>
              </a:spcAft>
              <a:buFont typeface="Wingdings" panose="05000000000000000000" pitchFamily="2" charset="2"/>
              <a:buChar char="§"/>
            </a:pPr>
            <a:r>
              <a:rPr lang="en-US" sz="1600" dirty="0">
                <a:solidFill>
                  <a:srgbClr val="C00000"/>
                </a:solidFill>
                <a:latin typeface="+mn-lt"/>
              </a:rPr>
              <a:t>Ensures regulations and safety criteria are met</a:t>
            </a:r>
          </a:p>
          <a:p>
            <a:pPr lvl="2">
              <a:spcBef>
                <a:spcPts val="0"/>
              </a:spcBef>
              <a:spcAft>
                <a:spcPts val="0"/>
              </a:spcAft>
              <a:buFont typeface="Wingdings" panose="05000000000000000000" pitchFamily="2" charset="2"/>
              <a:buChar char="§"/>
            </a:pPr>
            <a:r>
              <a:rPr lang="en-US" sz="1600" dirty="0">
                <a:solidFill>
                  <a:srgbClr val="C00000"/>
                </a:solidFill>
                <a:latin typeface="+mn-lt"/>
              </a:rPr>
              <a:t>Emulation mimics ground conditions</a:t>
            </a:r>
          </a:p>
          <a:p>
            <a:pPr lvl="2">
              <a:spcBef>
                <a:spcPts val="0"/>
              </a:spcBef>
              <a:spcAft>
                <a:spcPts val="0"/>
              </a:spcAft>
              <a:buFont typeface="Wingdings" panose="05000000000000000000" pitchFamily="2" charset="2"/>
              <a:buChar char="§"/>
            </a:pPr>
            <a:r>
              <a:rPr lang="en-US" sz="1600" dirty="0">
                <a:solidFill>
                  <a:srgbClr val="C00000"/>
                </a:solidFill>
                <a:latin typeface="+mn-lt"/>
              </a:rPr>
              <a:t>Each node runs in a container with monitoring and overriding capabilities</a:t>
            </a:r>
          </a:p>
          <a:p>
            <a:pPr>
              <a:spcBef>
                <a:spcPts val="600"/>
              </a:spcBef>
              <a:spcAft>
                <a:spcPts val="600"/>
              </a:spcAft>
              <a:buFont typeface="Wingdings" panose="05000000000000000000" pitchFamily="2" charset="2"/>
              <a:buChar char="§"/>
            </a:pPr>
            <a:r>
              <a:rPr lang="en-US" sz="2100" dirty="0">
                <a:solidFill>
                  <a:srgbClr val="C00000"/>
                </a:solidFill>
                <a:latin typeface="+mn-lt"/>
              </a:rPr>
              <a:t>Testbed is the final stage of testing where AERPAW Operators execute the code on an actual UAV</a:t>
            </a:r>
          </a:p>
          <a:p>
            <a:pPr>
              <a:spcBef>
                <a:spcPts val="0"/>
              </a:spcBef>
              <a:spcAft>
                <a:spcPts val="600"/>
              </a:spcAft>
              <a:buFont typeface="Wingdings" panose="05000000000000000000" pitchFamily="2" charset="2"/>
              <a:buChar char="§"/>
            </a:pPr>
            <a:r>
              <a:rPr lang="en-US" sz="2100" dirty="0">
                <a:solidFill>
                  <a:srgbClr val="C00000"/>
                </a:solidFill>
                <a:latin typeface="+mn-lt"/>
              </a:rPr>
              <a:t>Three tests were conducted with the Source in different locations</a:t>
            </a:r>
          </a:p>
          <a:p>
            <a:pPr>
              <a:spcBef>
                <a:spcPts val="0"/>
              </a:spcBef>
              <a:spcAft>
                <a:spcPts val="600"/>
              </a:spcAft>
              <a:buFont typeface="Wingdings" panose="05000000000000000000" pitchFamily="2" charset="2"/>
              <a:buChar char="§"/>
            </a:pPr>
            <a:r>
              <a:rPr lang="en-US" sz="2100" dirty="0">
                <a:solidFill>
                  <a:srgbClr val="C00000"/>
                </a:solidFill>
                <a:latin typeface="+mn-lt"/>
              </a:rPr>
              <a:t>For each test, estimates were recorded at 3-minute and 10-minute marks</a:t>
            </a:r>
          </a:p>
          <a:p>
            <a:pPr>
              <a:spcBef>
                <a:spcPts val="0"/>
              </a:spcBef>
              <a:spcAft>
                <a:spcPts val="600"/>
              </a:spcAft>
              <a:buFont typeface="Wingdings" panose="05000000000000000000" pitchFamily="2" charset="2"/>
              <a:buChar char="§"/>
            </a:pPr>
            <a:endParaRPr lang="en-US" sz="2200" dirty="0">
              <a:solidFill>
                <a:srgbClr val="C00000"/>
              </a:solidFill>
              <a:latin typeface="+mn-lt"/>
            </a:endParaRPr>
          </a:p>
        </p:txBody>
      </p:sp>
    </p:spTree>
    <p:custDataLst>
      <p:tags r:id="rId1"/>
    </p:custDataLst>
    <p:extLst>
      <p:ext uri="{BB962C8B-B14F-4D97-AF65-F5344CB8AC3E}">
        <p14:creationId xmlns:p14="http://schemas.microsoft.com/office/powerpoint/2010/main" val="2454230720"/>
      </p:ext>
    </p:extLst>
  </p:cSld>
  <p:clrMapOvr>
    <a:masterClrMapping/>
  </p:clrMapOvr>
  <mc:AlternateContent xmlns:mc="http://schemas.openxmlformats.org/markup-compatibility/2006" xmlns:p14="http://schemas.microsoft.com/office/powerpoint/2010/main">
    <mc:Choice Requires="p14">
      <p:transition spd="slow" p14:dur="2000" advTm="43783"/>
    </mc:Choice>
    <mc:Fallback xmlns="">
      <p:transition spd="slow" advTm="4378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of a diagram&#10;&#10;Description automatically generated with medium confidence">
            <a:extLst>
              <a:ext uri="{FF2B5EF4-FFF2-40B4-BE49-F238E27FC236}">
                <a16:creationId xmlns:a16="http://schemas.microsoft.com/office/drawing/2014/main" id="{F0DA5A89-DE4A-324C-F575-5374999902A1}"/>
              </a:ext>
            </a:extLst>
          </p:cNvPr>
          <p:cNvPicPr>
            <a:picLocks noChangeAspect="1"/>
          </p:cNvPicPr>
          <p:nvPr/>
        </p:nvPicPr>
        <p:blipFill>
          <a:blip r:embed="rId2"/>
          <a:stretch>
            <a:fillRect/>
          </a:stretch>
        </p:blipFill>
        <p:spPr>
          <a:xfrm>
            <a:off x="4877611" y="1017107"/>
            <a:ext cx="3848100" cy="2670972"/>
          </a:xfrm>
          <a:prstGeom prst="rect">
            <a:avLst/>
          </a:prstGeom>
        </p:spPr>
      </p:pic>
      <p:sp>
        <p:nvSpPr>
          <p:cNvPr id="2" name="Title 1">
            <a:extLst>
              <a:ext uri="{FF2B5EF4-FFF2-40B4-BE49-F238E27FC236}">
                <a16:creationId xmlns:a16="http://schemas.microsoft.com/office/drawing/2014/main" id="{41F6A6E4-342F-4BA2-A7AB-57B1C79BD8A0}"/>
              </a:ext>
            </a:extLst>
          </p:cNvPr>
          <p:cNvSpPr>
            <a:spLocks noGrp="1"/>
          </p:cNvSpPr>
          <p:nvPr>
            <p:ph type="title"/>
          </p:nvPr>
        </p:nvSpPr>
        <p:spPr>
          <a:xfrm>
            <a:off x="457200" y="370285"/>
            <a:ext cx="8229600" cy="801290"/>
          </a:xfrm>
        </p:spPr>
        <p:txBody>
          <a:bodyPr/>
          <a:lstStyle/>
          <a:p>
            <a:pPr algn="l"/>
            <a:r>
              <a:rPr lang="en-US" sz="2800" dirty="0">
                <a:solidFill>
                  <a:srgbClr val="CC0001"/>
                </a:solidFill>
                <a:latin typeface="+mj-lt"/>
              </a:rPr>
              <a:t>Test Case 1 : </a:t>
            </a:r>
            <a:r>
              <a:rPr lang="en-US" sz="2800" dirty="0">
                <a:solidFill>
                  <a:srgbClr val="D21E1F"/>
                </a:solidFill>
                <a:latin typeface="+mj-lt"/>
              </a:rPr>
              <a:t>Rover Close to UAV Starting Point</a:t>
            </a:r>
          </a:p>
        </p:txBody>
      </p:sp>
      <p:cxnSp>
        <p:nvCxnSpPr>
          <p:cNvPr id="5" name="Straight Connector 4">
            <a:extLst>
              <a:ext uri="{FF2B5EF4-FFF2-40B4-BE49-F238E27FC236}">
                <a16:creationId xmlns:a16="http://schemas.microsoft.com/office/drawing/2014/main" id="{C9C8CDC2-4A6C-490A-8A03-0504F7B547CE}"/>
              </a:ext>
            </a:extLst>
          </p:cNvPr>
          <p:cNvCxnSpPr>
            <a:cxnSpLocks/>
          </p:cNvCxnSpPr>
          <p:nvPr/>
        </p:nvCxnSpPr>
        <p:spPr>
          <a:xfrm>
            <a:off x="535021" y="1041873"/>
            <a:ext cx="8229600" cy="0"/>
          </a:xfrm>
          <a:prstGeom prst="line">
            <a:avLst/>
          </a:prstGeom>
          <a:ln w="25400">
            <a:solidFill>
              <a:srgbClr val="CC0001"/>
            </a:solidFill>
            <a:prstDash val="lgDash"/>
          </a:ln>
        </p:spPr>
        <p:style>
          <a:lnRef idx="1">
            <a:schemeClr val="accent2"/>
          </a:lnRef>
          <a:fillRef idx="0">
            <a:schemeClr val="accent2"/>
          </a:fillRef>
          <a:effectRef idx="0">
            <a:schemeClr val="accent2"/>
          </a:effectRef>
          <a:fontRef idx="minor">
            <a:schemeClr val="tx1"/>
          </a:fontRef>
        </p:style>
      </p:cxnSp>
      <p:sp>
        <p:nvSpPr>
          <p:cNvPr id="7" name="Slide Number Placeholder 6">
            <a:extLst>
              <a:ext uri="{FF2B5EF4-FFF2-40B4-BE49-F238E27FC236}">
                <a16:creationId xmlns:a16="http://schemas.microsoft.com/office/drawing/2014/main" id="{3CC11475-DDB2-485F-A016-6BFD7EEF759C}"/>
              </a:ext>
            </a:extLst>
          </p:cNvPr>
          <p:cNvSpPr>
            <a:spLocks noGrp="1"/>
          </p:cNvSpPr>
          <p:nvPr>
            <p:ph type="sldNum" sz="quarter" idx="12"/>
          </p:nvPr>
        </p:nvSpPr>
        <p:spPr/>
        <p:txBody>
          <a:bodyPr/>
          <a:lstStyle/>
          <a:p>
            <a:pPr>
              <a:defRPr/>
            </a:pPr>
            <a:fld id="{3FF2C605-4958-CF43-AA48-80339EFDB0AF}" type="slidenum">
              <a:rPr lang="en-US" smtClean="0"/>
              <a:pPr>
                <a:defRPr/>
              </a:pPr>
              <a:t>13</a:t>
            </a:fld>
            <a:endParaRPr lang="en-US" dirty="0"/>
          </a:p>
        </p:txBody>
      </p:sp>
      <p:pic>
        <p:nvPicPr>
          <p:cNvPr id="12" name="Picture 11" descr="A aerial view of a farm&#10;&#10;Description automatically generated">
            <a:extLst>
              <a:ext uri="{FF2B5EF4-FFF2-40B4-BE49-F238E27FC236}">
                <a16:creationId xmlns:a16="http://schemas.microsoft.com/office/drawing/2014/main" id="{0D03453A-483C-F473-4B9F-2F596DB15F23}"/>
              </a:ext>
            </a:extLst>
          </p:cNvPr>
          <p:cNvPicPr>
            <a:picLocks noChangeAspect="1"/>
          </p:cNvPicPr>
          <p:nvPr/>
        </p:nvPicPr>
        <p:blipFill>
          <a:blip r:embed="rId3"/>
          <a:stretch>
            <a:fillRect/>
          </a:stretch>
        </p:blipFill>
        <p:spPr>
          <a:xfrm>
            <a:off x="535021" y="1196341"/>
            <a:ext cx="4042796" cy="2427857"/>
          </a:xfrm>
          <a:prstGeom prst="rect">
            <a:avLst/>
          </a:prstGeom>
        </p:spPr>
      </p:pic>
      <p:sp>
        <p:nvSpPr>
          <p:cNvPr id="13" name="Content Placeholder 2">
            <a:extLst>
              <a:ext uri="{FF2B5EF4-FFF2-40B4-BE49-F238E27FC236}">
                <a16:creationId xmlns:a16="http://schemas.microsoft.com/office/drawing/2014/main" id="{281DAC95-28AB-C7A4-052F-8DE19C49C80C}"/>
              </a:ext>
            </a:extLst>
          </p:cNvPr>
          <p:cNvSpPr txBox="1">
            <a:spLocks/>
          </p:cNvSpPr>
          <p:nvPr/>
        </p:nvSpPr>
        <p:spPr bwMode="auto">
          <a:xfrm>
            <a:off x="535022" y="3688079"/>
            <a:ext cx="3848100" cy="529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spcAft>
                <a:spcPts val="0"/>
              </a:spcAft>
              <a:buNone/>
            </a:pPr>
            <a:r>
              <a:rPr lang="en-US" sz="2000" b="1" dirty="0">
                <a:latin typeface="+mn-lt"/>
              </a:rPr>
              <a:t>Emulation</a:t>
            </a:r>
          </a:p>
          <a:p>
            <a:pPr marL="0" indent="0" algn="ctr">
              <a:spcBef>
                <a:spcPts val="0"/>
              </a:spcBef>
              <a:spcAft>
                <a:spcPts val="0"/>
              </a:spcAft>
              <a:buNone/>
            </a:pPr>
            <a:r>
              <a:rPr lang="en-US" sz="2000" dirty="0">
                <a:latin typeface="+mn-lt"/>
              </a:rPr>
              <a:t>Error 3-min : 92.4m</a:t>
            </a:r>
          </a:p>
          <a:p>
            <a:pPr marL="0" indent="0" algn="ctr">
              <a:spcBef>
                <a:spcPts val="0"/>
              </a:spcBef>
              <a:spcAft>
                <a:spcPts val="0"/>
              </a:spcAft>
              <a:buNone/>
            </a:pPr>
            <a:r>
              <a:rPr lang="en-US" sz="2000" dirty="0">
                <a:latin typeface="+mn-lt"/>
              </a:rPr>
              <a:t>Error 10-min : 155.4m</a:t>
            </a:r>
          </a:p>
          <a:p>
            <a:pPr marL="0" indent="0">
              <a:spcBef>
                <a:spcPts val="0"/>
              </a:spcBef>
              <a:spcAft>
                <a:spcPts val="600"/>
              </a:spcAft>
              <a:buNone/>
            </a:pPr>
            <a:endParaRPr lang="en-US" sz="2200" dirty="0">
              <a:latin typeface="+mn-lt"/>
            </a:endParaRPr>
          </a:p>
        </p:txBody>
      </p:sp>
      <p:sp>
        <p:nvSpPr>
          <p:cNvPr id="14" name="Content Placeholder 2">
            <a:extLst>
              <a:ext uri="{FF2B5EF4-FFF2-40B4-BE49-F238E27FC236}">
                <a16:creationId xmlns:a16="http://schemas.microsoft.com/office/drawing/2014/main" id="{1260D2B3-E89F-1088-AB25-25095C005E7E}"/>
              </a:ext>
            </a:extLst>
          </p:cNvPr>
          <p:cNvSpPr txBox="1">
            <a:spLocks/>
          </p:cNvSpPr>
          <p:nvPr/>
        </p:nvSpPr>
        <p:spPr bwMode="auto">
          <a:xfrm>
            <a:off x="4760879" y="3712845"/>
            <a:ext cx="3848100" cy="529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spcAft>
                <a:spcPts val="0"/>
              </a:spcAft>
              <a:buNone/>
            </a:pPr>
            <a:r>
              <a:rPr lang="en-US" sz="2000" b="1" dirty="0">
                <a:latin typeface="+mn-lt"/>
              </a:rPr>
              <a:t>Test Bed</a:t>
            </a:r>
          </a:p>
          <a:p>
            <a:pPr marL="0" indent="0" algn="ctr">
              <a:spcBef>
                <a:spcPts val="0"/>
              </a:spcBef>
              <a:spcAft>
                <a:spcPts val="0"/>
              </a:spcAft>
              <a:buNone/>
            </a:pPr>
            <a:r>
              <a:rPr lang="en-US" sz="2000" dirty="0">
                <a:latin typeface="+mn-lt"/>
              </a:rPr>
              <a:t>Error 3-min : 91.6m</a:t>
            </a:r>
          </a:p>
          <a:p>
            <a:pPr marL="0" indent="0" algn="ctr">
              <a:spcBef>
                <a:spcPts val="0"/>
              </a:spcBef>
              <a:spcAft>
                <a:spcPts val="0"/>
              </a:spcAft>
              <a:buNone/>
            </a:pPr>
            <a:r>
              <a:rPr lang="en-US" sz="2000" dirty="0">
                <a:latin typeface="+mn-lt"/>
              </a:rPr>
              <a:t>Error 10-min : 93.1m</a:t>
            </a:r>
          </a:p>
          <a:p>
            <a:pPr marL="0" indent="0">
              <a:spcBef>
                <a:spcPts val="0"/>
              </a:spcBef>
              <a:spcAft>
                <a:spcPts val="600"/>
              </a:spcAft>
              <a:buNone/>
            </a:pPr>
            <a:endParaRPr lang="en-US" sz="2200" dirty="0">
              <a:latin typeface="+mn-lt"/>
            </a:endParaRPr>
          </a:p>
        </p:txBody>
      </p:sp>
    </p:spTree>
    <p:extLst>
      <p:ext uri="{BB962C8B-B14F-4D97-AF65-F5344CB8AC3E}">
        <p14:creationId xmlns:p14="http://schemas.microsoft.com/office/powerpoint/2010/main" val="820287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0DA5A89-DE4A-324C-F575-5374999902A1}"/>
              </a:ext>
            </a:extLst>
          </p:cNvPr>
          <p:cNvPicPr>
            <a:picLocks noChangeAspect="1"/>
          </p:cNvPicPr>
          <p:nvPr/>
        </p:nvPicPr>
        <p:blipFill>
          <a:blip r:embed="rId2"/>
          <a:srcRect/>
          <a:stretch/>
        </p:blipFill>
        <p:spPr>
          <a:xfrm>
            <a:off x="5019722" y="1017107"/>
            <a:ext cx="3563878" cy="2670972"/>
          </a:xfrm>
          <a:prstGeom prst="rect">
            <a:avLst/>
          </a:prstGeom>
        </p:spPr>
      </p:pic>
      <p:sp>
        <p:nvSpPr>
          <p:cNvPr id="2" name="Title 1">
            <a:extLst>
              <a:ext uri="{FF2B5EF4-FFF2-40B4-BE49-F238E27FC236}">
                <a16:creationId xmlns:a16="http://schemas.microsoft.com/office/drawing/2014/main" id="{41F6A6E4-342F-4BA2-A7AB-57B1C79BD8A0}"/>
              </a:ext>
            </a:extLst>
          </p:cNvPr>
          <p:cNvSpPr>
            <a:spLocks noGrp="1"/>
          </p:cNvSpPr>
          <p:nvPr>
            <p:ph type="title"/>
          </p:nvPr>
        </p:nvSpPr>
        <p:spPr>
          <a:xfrm>
            <a:off x="457200" y="370285"/>
            <a:ext cx="8229600" cy="801290"/>
          </a:xfrm>
        </p:spPr>
        <p:txBody>
          <a:bodyPr/>
          <a:lstStyle/>
          <a:p>
            <a:pPr algn="l"/>
            <a:r>
              <a:rPr lang="en-US" sz="2800" dirty="0">
                <a:solidFill>
                  <a:srgbClr val="CC0001"/>
                </a:solidFill>
                <a:latin typeface="+mj-lt"/>
              </a:rPr>
              <a:t>Test Case 2 : </a:t>
            </a:r>
            <a:r>
              <a:rPr lang="en-US" sz="2800" dirty="0">
                <a:solidFill>
                  <a:srgbClr val="D21E1F"/>
                </a:solidFill>
                <a:latin typeface="+mj-lt"/>
              </a:rPr>
              <a:t>Rover Far From UAV Starting Point</a:t>
            </a:r>
          </a:p>
        </p:txBody>
      </p:sp>
      <p:cxnSp>
        <p:nvCxnSpPr>
          <p:cNvPr id="5" name="Straight Connector 4">
            <a:extLst>
              <a:ext uri="{FF2B5EF4-FFF2-40B4-BE49-F238E27FC236}">
                <a16:creationId xmlns:a16="http://schemas.microsoft.com/office/drawing/2014/main" id="{C9C8CDC2-4A6C-490A-8A03-0504F7B547CE}"/>
              </a:ext>
            </a:extLst>
          </p:cNvPr>
          <p:cNvCxnSpPr>
            <a:cxnSpLocks/>
          </p:cNvCxnSpPr>
          <p:nvPr/>
        </p:nvCxnSpPr>
        <p:spPr>
          <a:xfrm>
            <a:off x="535021" y="1041873"/>
            <a:ext cx="8229600" cy="0"/>
          </a:xfrm>
          <a:prstGeom prst="line">
            <a:avLst/>
          </a:prstGeom>
          <a:ln w="25400">
            <a:solidFill>
              <a:srgbClr val="CC0001"/>
            </a:solidFill>
            <a:prstDash val="lgDash"/>
          </a:ln>
        </p:spPr>
        <p:style>
          <a:lnRef idx="1">
            <a:schemeClr val="accent2"/>
          </a:lnRef>
          <a:fillRef idx="0">
            <a:schemeClr val="accent2"/>
          </a:fillRef>
          <a:effectRef idx="0">
            <a:schemeClr val="accent2"/>
          </a:effectRef>
          <a:fontRef idx="minor">
            <a:schemeClr val="tx1"/>
          </a:fontRef>
        </p:style>
      </p:cxnSp>
      <p:sp>
        <p:nvSpPr>
          <p:cNvPr id="7" name="Slide Number Placeholder 6">
            <a:extLst>
              <a:ext uri="{FF2B5EF4-FFF2-40B4-BE49-F238E27FC236}">
                <a16:creationId xmlns:a16="http://schemas.microsoft.com/office/drawing/2014/main" id="{3CC11475-DDB2-485F-A016-6BFD7EEF759C}"/>
              </a:ext>
            </a:extLst>
          </p:cNvPr>
          <p:cNvSpPr>
            <a:spLocks noGrp="1"/>
          </p:cNvSpPr>
          <p:nvPr>
            <p:ph type="sldNum" sz="quarter" idx="12"/>
          </p:nvPr>
        </p:nvSpPr>
        <p:spPr/>
        <p:txBody>
          <a:bodyPr/>
          <a:lstStyle/>
          <a:p>
            <a:pPr>
              <a:defRPr/>
            </a:pPr>
            <a:fld id="{3FF2C605-4958-CF43-AA48-80339EFDB0AF}" type="slidenum">
              <a:rPr lang="en-US" smtClean="0"/>
              <a:pPr>
                <a:defRPr/>
              </a:pPr>
              <a:t>14</a:t>
            </a:fld>
            <a:endParaRPr lang="en-US" dirty="0"/>
          </a:p>
        </p:txBody>
      </p:sp>
      <p:pic>
        <p:nvPicPr>
          <p:cNvPr id="12" name="Picture 11">
            <a:extLst>
              <a:ext uri="{FF2B5EF4-FFF2-40B4-BE49-F238E27FC236}">
                <a16:creationId xmlns:a16="http://schemas.microsoft.com/office/drawing/2014/main" id="{0D03453A-483C-F473-4B9F-2F596DB15F23}"/>
              </a:ext>
            </a:extLst>
          </p:cNvPr>
          <p:cNvPicPr>
            <a:picLocks noChangeAspect="1"/>
          </p:cNvPicPr>
          <p:nvPr/>
        </p:nvPicPr>
        <p:blipFill>
          <a:blip r:embed="rId3"/>
          <a:srcRect/>
          <a:stretch/>
        </p:blipFill>
        <p:spPr>
          <a:xfrm>
            <a:off x="535021" y="1267861"/>
            <a:ext cx="4042796" cy="2284817"/>
          </a:xfrm>
          <a:prstGeom prst="rect">
            <a:avLst/>
          </a:prstGeom>
        </p:spPr>
      </p:pic>
      <p:sp>
        <p:nvSpPr>
          <p:cNvPr id="13" name="Content Placeholder 2">
            <a:extLst>
              <a:ext uri="{FF2B5EF4-FFF2-40B4-BE49-F238E27FC236}">
                <a16:creationId xmlns:a16="http://schemas.microsoft.com/office/drawing/2014/main" id="{281DAC95-28AB-C7A4-052F-8DE19C49C80C}"/>
              </a:ext>
            </a:extLst>
          </p:cNvPr>
          <p:cNvSpPr txBox="1">
            <a:spLocks/>
          </p:cNvSpPr>
          <p:nvPr/>
        </p:nvSpPr>
        <p:spPr bwMode="auto">
          <a:xfrm>
            <a:off x="535022" y="3688079"/>
            <a:ext cx="3848100" cy="5292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spcAft>
                <a:spcPts val="0"/>
              </a:spcAft>
              <a:buNone/>
            </a:pPr>
            <a:r>
              <a:rPr lang="en-US" sz="2000" b="1" dirty="0">
                <a:latin typeface="+mn-lt"/>
              </a:rPr>
              <a:t>Emulation</a:t>
            </a:r>
          </a:p>
          <a:p>
            <a:pPr marL="0" indent="0" algn="ctr">
              <a:spcBef>
                <a:spcPts val="0"/>
              </a:spcBef>
              <a:spcAft>
                <a:spcPts val="0"/>
              </a:spcAft>
              <a:buNone/>
            </a:pPr>
            <a:r>
              <a:rPr lang="en-US" sz="2000" dirty="0">
                <a:latin typeface="+mn-lt"/>
              </a:rPr>
              <a:t>Error 3-min : 152.7m</a:t>
            </a:r>
          </a:p>
          <a:p>
            <a:pPr marL="0" indent="0" algn="ctr">
              <a:spcBef>
                <a:spcPts val="0"/>
              </a:spcBef>
              <a:spcAft>
                <a:spcPts val="0"/>
              </a:spcAft>
              <a:buNone/>
            </a:pPr>
            <a:r>
              <a:rPr lang="en-US" sz="2000" dirty="0">
                <a:latin typeface="+mn-lt"/>
              </a:rPr>
              <a:t>Error 10-min : 134.1m</a:t>
            </a:r>
          </a:p>
          <a:p>
            <a:pPr marL="0" indent="0">
              <a:spcBef>
                <a:spcPts val="0"/>
              </a:spcBef>
              <a:spcAft>
                <a:spcPts val="600"/>
              </a:spcAft>
              <a:buNone/>
            </a:pPr>
            <a:endParaRPr lang="en-US" sz="2200" dirty="0">
              <a:latin typeface="+mn-lt"/>
            </a:endParaRPr>
          </a:p>
        </p:txBody>
      </p:sp>
      <p:sp>
        <p:nvSpPr>
          <p:cNvPr id="14" name="Content Placeholder 2">
            <a:extLst>
              <a:ext uri="{FF2B5EF4-FFF2-40B4-BE49-F238E27FC236}">
                <a16:creationId xmlns:a16="http://schemas.microsoft.com/office/drawing/2014/main" id="{1260D2B3-E89F-1088-AB25-25095C005E7E}"/>
              </a:ext>
            </a:extLst>
          </p:cNvPr>
          <p:cNvSpPr txBox="1">
            <a:spLocks/>
          </p:cNvSpPr>
          <p:nvPr/>
        </p:nvSpPr>
        <p:spPr bwMode="auto">
          <a:xfrm>
            <a:off x="4760879" y="3712845"/>
            <a:ext cx="3848100" cy="5292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spcAft>
                <a:spcPts val="0"/>
              </a:spcAft>
              <a:buNone/>
            </a:pPr>
            <a:r>
              <a:rPr lang="en-US" sz="2000" b="1" dirty="0">
                <a:latin typeface="+mn-lt"/>
              </a:rPr>
              <a:t>Test Bed</a:t>
            </a:r>
          </a:p>
          <a:p>
            <a:pPr marL="0" indent="0" algn="ctr">
              <a:spcBef>
                <a:spcPts val="0"/>
              </a:spcBef>
              <a:spcAft>
                <a:spcPts val="0"/>
              </a:spcAft>
              <a:buNone/>
            </a:pPr>
            <a:r>
              <a:rPr lang="en-US" sz="2000" dirty="0">
                <a:latin typeface="+mn-lt"/>
              </a:rPr>
              <a:t>Error 3-min : 146.7m</a:t>
            </a:r>
          </a:p>
          <a:p>
            <a:pPr marL="0" indent="0" algn="ctr">
              <a:spcBef>
                <a:spcPts val="0"/>
              </a:spcBef>
              <a:spcAft>
                <a:spcPts val="0"/>
              </a:spcAft>
              <a:buNone/>
            </a:pPr>
            <a:r>
              <a:rPr lang="en-US" sz="2000" dirty="0">
                <a:latin typeface="+mn-lt"/>
              </a:rPr>
              <a:t>Error 10-min : 116.2m</a:t>
            </a:r>
          </a:p>
          <a:p>
            <a:pPr marL="0" indent="0">
              <a:spcBef>
                <a:spcPts val="0"/>
              </a:spcBef>
              <a:spcAft>
                <a:spcPts val="600"/>
              </a:spcAft>
              <a:buNone/>
            </a:pPr>
            <a:endParaRPr lang="en-US" sz="2200" dirty="0">
              <a:latin typeface="+mn-lt"/>
            </a:endParaRPr>
          </a:p>
        </p:txBody>
      </p:sp>
    </p:spTree>
    <p:extLst>
      <p:ext uri="{BB962C8B-B14F-4D97-AF65-F5344CB8AC3E}">
        <p14:creationId xmlns:p14="http://schemas.microsoft.com/office/powerpoint/2010/main" val="2794771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0DA5A89-DE4A-324C-F575-5374999902A1}"/>
              </a:ext>
            </a:extLst>
          </p:cNvPr>
          <p:cNvPicPr>
            <a:picLocks noChangeAspect="1"/>
          </p:cNvPicPr>
          <p:nvPr/>
        </p:nvPicPr>
        <p:blipFill>
          <a:blip r:embed="rId2"/>
          <a:srcRect/>
          <a:stretch/>
        </p:blipFill>
        <p:spPr>
          <a:xfrm>
            <a:off x="5020690" y="1017107"/>
            <a:ext cx="3561941" cy="2670972"/>
          </a:xfrm>
          <a:prstGeom prst="rect">
            <a:avLst/>
          </a:prstGeom>
        </p:spPr>
      </p:pic>
      <p:sp>
        <p:nvSpPr>
          <p:cNvPr id="2" name="Title 1">
            <a:extLst>
              <a:ext uri="{FF2B5EF4-FFF2-40B4-BE49-F238E27FC236}">
                <a16:creationId xmlns:a16="http://schemas.microsoft.com/office/drawing/2014/main" id="{41F6A6E4-342F-4BA2-A7AB-57B1C79BD8A0}"/>
              </a:ext>
            </a:extLst>
          </p:cNvPr>
          <p:cNvSpPr>
            <a:spLocks noGrp="1"/>
          </p:cNvSpPr>
          <p:nvPr>
            <p:ph type="title"/>
          </p:nvPr>
        </p:nvSpPr>
        <p:spPr>
          <a:xfrm>
            <a:off x="457200" y="370285"/>
            <a:ext cx="8229600" cy="801290"/>
          </a:xfrm>
        </p:spPr>
        <p:txBody>
          <a:bodyPr/>
          <a:lstStyle/>
          <a:p>
            <a:pPr algn="l"/>
            <a:r>
              <a:rPr lang="en-US" sz="2800" dirty="0">
                <a:solidFill>
                  <a:srgbClr val="CC0001"/>
                </a:solidFill>
                <a:latin typeface="+mj-lt"/>
              </a:rPr>
              <a:t>Test Case 3 : </a:t>
            </a:r>
            <a:r>
              <a:rPr lang="en-US" sz="2800" dirty="0">
                <a:solidFill>
                  <a:srgbClr val="D21E1F"/>
                </a:solidFill>
                <a:latin typeface="+mj-lt"/>
              </a:rPr>
              <a:t>Rover Outside UAV Flight Boundary</a:t>
            </a:r>
          </a:p>
        </p:txBody>
      </p:sp>
      <p:cxnSp>
        <p:nvCxnSpPr>
          <p:cNvPr id="5" name="Straight Connector 4">
            <a:extLst>
              <a:ext uri="{FF2B5EF4-FFF2-40B4-BE49-F238E27FC236}">
                <a16:creationId xmlns:a16="http://schemas.microsoft.com/office/drawing/2014/main" id="{C9C8CDC2-4A6C-490A-8A03-0504F7B547CE}"/>
              </a:ext>
            </a:extLst>
          </p:cNvPr>
          <p:cNvCxnSpPr>
            <a:cxnSpLocks/>
          </p:cNvCxnSpPr>
          <p:nvPr/>
        </p:nvCxnSpPr>
        <p:spPr>
          <a:xfrm>
            <a:off x="535021" y="1041873"/>
            <a:ext cx="8229600" cy="0"/>
          </a:xfrm>
          <a:prstGeom prst="line">
            <a:avLst/>
          </a:prstGeom>
          <a:ln w="25400">
            <a:solidFill>
              <a:srgbClr val="CC0001"/>
            </a:solidFill>
            <a:prstDash val="lgDash"/>
          </a:ln>
        </p:spPr>
        <p:style>
          <a:lnRef idx="1">
            <a:schemeClr val="accent2"/>
          </a:lnRef>
          <a:fillRef idx="0">
            <a:schemeClr val="accent2"/>
          </a:fillRef>
          <a:effectRef idx="0">
            <a:schemeClr val="accent2"/>
          </a:effectRef>
          <a:fontRef idx="minor">
            <a:schemeClr val="tx1"/>
          </a:fontRef>
        </p:style>
      </p:cxnSp>
      <p:sp>
        <p:nvSpPr>
          <p:cNvPr id="7" name="Slide Number Placeholder 6">
            <a:extLst>
              <a:ext uri="{FF2B5EF4-FFF2-40B4-BE49-F238E27FC236}">
                <a16:creationId xmlns:a16="http://schemas.microsoft.com/office/drawing/2014/main" id="{3CC11475-DDB2-485F-A016-6BFD7EEF759C}"/>
              </a:ext>
            </a:extLst>
          </p:cNvPr>
          <p:cNvSpPr>
            <a:spLocks noGrp="1"/>
          </p:cNvSpPr>
          <p:nvPr>
            <p:ph type="sldNum" sz="quarter" idx="12"/>
          </p:nvPr>
        </p:nvSpPr>
        <p:spPr/>
        <p:txBody>
          <a:bodyPr/>
          <a:lstStyle/>
          <a:p>
            <a:pPr>
              <a:defRPr/>
            </a:pPr>
            <a:fld id="{3FF2C605-4958-CF43-AA48-80339EFDB0AF}" type="slidenum">
              <a:rPr lang="en-US" smtClean="0"/>
              <a:pPr>
                <a:defRPr/>
              </a:pPr>
              <a:t>15</a:t>
            </a:fld>
            <a:endParaRPr lang="en-US" dirty="0"/>
          </a:p>
        </p:txBody>
      </p:sp>
      <p:pic>
        <p:nvPicPr>
          <p:cNvPr id="12" name="Picture 11">
            <a:extLst>
              <a:ext uri="{FF2B5EF4-FFF2-40B4-BE49-F238E27FC236}">
                <a16:creationId xmlns:a16="http://schemas.microsoft.com/office/drawing/2014/main" id="{0D03453A-483C-F473-4B9F-2F596DB15F23}"/>
              </a:ext>
            </a:extLst>
          </p:cNvPr>
          <p:cNvPicPr>
            <a:picLocks noChangeAspect="1"/>
          </p:cNvPicPr>
          <p:nvPr/>
        </p:nvPicPr>
        <p:blipFill>
          <a:blip r:embed="rId3"/>
          <a:srcRect/>
          <a:stretch/>
        </p:blipFill>
        <p:spPr>
          <a:xfrm>
            <a:off x="535021" y="1259925"/>
            <a:ext cx="4042796" cy="2300688"/>
          </a:xfrm>
          <a:prstGeom prst="rect">
            <a:avLst/>
          </a:prstGeom>
        </p:spPr>
      </p:pic>
      <p:sp>
        <p:nvSpPr>
          <p:cNvPr id="13" name="Content Placeholder 2">
            <a:extLst>
              <a:ext uri="{FF2B5EF4-FFF2-40B4-BE49-F238E27FC236}">
                <a16:creationId xmlns:a16="http://schemas.microsoft.com/office/drawing/2014/main" id="{281DAC95-28AB-C7A4-052F-8DE19C49C80C}"/>
              </a:ext>
            </a:extLst>
          </p:cNvPr>
          <p:cNvSpPr txBox="1">
            <a:spLocks/>
          </p:cNvSpPr>
          <p:nvPr/>
        </p:nvSpPr>
        <p:spPr bwMode="auto">
          <a:xfrm>
            <a:off x="535022" y="3688079"/>
            <a:ext cx="3848100" cy="529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spcAft>
                <a:spcPts val="0"/>
              </a:spcAft>
              <a:buNone/>
            </a:pPr>
            <a:r>
              <a:rPr lang="en-US" sz="2000" b="1" dirty="0">
                <a:latin typeface="+mn-lt"/>
              </a:rPr>
              <a:t>Emulation</a:t>
            </a:r>
          </a:p>
          <a:p>
            <a:pPr marL="0" indent="0" algn="ctr">
              <a:spcBef>
                <a:spcPts val="0"/>
              </a:spcBef>
              <a:spcAft>
                <a:spcPts val="0"/>
              </a:spcAft>
              <a:buNone/>
            </a:pPr>
            <a:r>
              <a:rPr lang="en-US" sz="2000" dirty="0">
                <a:latin typeface="+mn-lt"/>
              </a:rPr>
              <a:t>Error 3-min : 203.7m</a:t>
            </a:r>
          </a:p>
          <a:p>
            <a:pPr marL="0" indent="0" algn="ctr">
              <a:spcBef>
                <a:spcPts val="0"/>
              </a:spcBef>
              <a:spcAft>
                <a:spcPts val="0"/>
              </a:spcAft>
              <a:buNone/>
            </a:pPr>
            <a:r>
              <a:rPr lang="en-US" sz="2000" dirty="0">
                <a:latin typeface="+mn-lt"/>
              </a:rPr>
              <a:t>Error 10-min : 139.1m</a:t>
            </a:r>
          </a:p>
          <a:p>
            <a:pPr marL="0" indent="0">
              <a:spcBef>
                <a:spcPts val="0"/>
              </a:spcBef>
              <a:spcAft>
                <a:spcPts val="600"/>
              </a:spcAft>
              <a:buNone/>
            </a:pPr>
            <a:endParaRPr lang="en-US" sz="2200" dirty="0">
              <a:latin typeface="+mn-lt"/>
            </a:endParaRPr>
          </a:p>
        </p:txBody>
      </p:sp>
      <p:sp>
        <p:nvSpPr>
          <p:cNvPr id="14" name="Content Placeholder 2">
            <a:extLst>
              <a:ext uri="{FF2B5EF4-FFF2-40B4-BE49-F238E27FC236}">
                <a16:creationId xmlns:a16="http://schemas.microsoft.com/office/drawing/2014/main" id="{1260D2B3-E89F-1088-AB25-25095C005E7E}"/>
              </a:ext>
            </a:extLst>
          </p:cNvPr>
          <p:cNvSpPr txBox="1">
            <a:spLocks/>
          </p:cNvSpPr>
          <p:nvPr/>
        </p:nvSpPr>
        <p:spPr bwMode="auto">
          <a:xfrm>
            <a:off x="4760879" y="3712845"/>
            <a:ext cx="3848100" cy="5292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spcAft>
                <a:spcPts val="0"/>
              </a:spcAft>
              <a:buNone/>
            </a:pPr>
            <a:r>
              <a:rPr lang="en-US" sz="2000" b="1" dirty="0">
                <a:latin typeface="+mn-lt"/>
              </a:rPr>
              <a:t>Test Bed</a:t>
            </a:r>
          </a:p>
          <a:p>
            <a:pPr marL="0" indent="0" algn="ctr">
              <a:spcBef>
                <a:spcPts val="0"/>
              </a:spcBef>
              <a:spcAft>
                <a:spcPts val="0"/>
              </a:spcAft>
              <a:buNone/>
            </a:pPr>
            <a:r>
              <a:rPr lang="en-US" sz="2000" dirty="0">
                <a:latin typeface="+mn-lt"/>
              </a:rPr>
              <a:t>Error 3-min : 691.7m</a:t>
            </a:r>
          </a:p>
          <a:p>
            <a:pPr marL="0" indent="0" algn="ctr">
              <a:spcBef>
                <a:spcPts val="0"/>
              </a:spcBef>
              <a:spcAft>
                <a:spcPts val="0"/>
              </a:spcAft>
              <a:buNone/>
            </a:pPr>
            <a:r>
              <a:rPr lang="en-US" sz="2000" dirty="0">
                <a:latin typeface="+mn-lt"/>
              </a:rPr>
              <a:t>Error 10-min : 148.8m</a:t>
            </a:r>
          </a:p>
          <a:p>
            <a:pPr marL="0" indent="0">
              <a:spcBef>
                <a:spcPts val="0"/>
              </a:spcBef>
              <a:spcAft>
                <a:spcPts val="600"/>
              </a:spcAft>
              <a:buNone/>
            </a:pPr>
            <a:endParaRPr lang="en-US" sz="2200" dirty="0">
              <a:latin typeface="+mn-lt"/>
            </a:endParaRPr>
          </a:p>
        </p:txBody>
      </p:sp>
    </p:spTree>
    <p:extLst>
      <p:ext uri="{BB962C8B-B14F-4D97-AF65-F5344CB8AC3E}">
        <p14:creationId xmlns:p14="http://schemas.microsoft.com/office/powerpoint/2010/main" val="2412656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613EA3-7CBC-4F42-AB61-8DE0CEB0F667}"/>
              </a:ext>
            </a:extLst>
          </p:cNvPr>
          <p:cNvSpPr>
            <a:spLocks noGrp="1"/>
          </p:cNvSpPr>
          <p:nvPr>
            <p:ph type="sldNum" sz="quarter" idx="12"/>
          </p:nvPr>
        </p:nvSpPr>
        <p:spPr/>
        <p:txBody>
          <a:bodyPr/>
          <a:lstStyle/>
          <a:p>
            <a:pPr>
              <a:defRPr/>
            </a:pPr>
            <a:fld id="{3FF2C605-4958-CF43-AA48-80339EFDB0AF}" type="slidenum">
              <a:rPr lang="en-US" smtClean="0"/>
              <a:pPr>
                <a:defRPr/>
              </a:pPr>
              <a:t>16</a:t>
            </a:fld>
            <a:endParaRPr lang="en-US"/>
          </a:p>
        </p:txBody>
      </p:sp>
      <p:sp>
        <p:nvSpPr>
          <p:cNvPr id="5" name="Flowchart: Off-page Connector 4">
            <a:extLst>
              <a:ext uri="{FF2B5EF4-FFF2-40B4-BE49-F238E27FC236}">
                <a16:creationId xmlns:a16="http://schemas.microsoft.com/office/drawing/2014/main" id="{5AFC270F-9361-426E-A032-1E155E69288C}"/>
              </a:ext>
            </a:extLst>
          </p:cNvPr>
          <p:cNvSpPr/>
          <p:nvPr/>
        </p:nvSpPr>
        <p:spPr>
          <a:xfrm rot="16200000">
            <a:off x="2466243" y="-444013"/>
            <a:ext cx="1099039" cy="6031526"/>
          </a:xfrm>
          <a:prstGeom prst="flowChartOffpageConnector">
            <a:avLst/>
          </a:prstGeom>
          <a:solidFill>
            <a:srgbClr val="CC000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 name="TextBox 5">
            <a:extLst>
              <a:ext uri="{FF2B5EF4-FFF2-40B4-BE49-F238E27FC236}">
                <a16:creationId xmlns:a16="http://schemas.microsoft.com/office/drawing/2014/main" id="{3808F8ED-B964-44EF-8F73-6EC16F289945}"/>
              </a:ext>
            </a:extLst>
          </p:cNvPr>
          <p:cNvSpPr txBox="1"/>
          <p:nvPr/>
        </p:nvSpPr>
        <p:spPr>
          <a:xfrm>
            <a:off x="800100" y="2217807"/>
            <a:ext cx="4273927" cy="707886"/>
          </a:xfrm>
          <a:prstGeom prst="rect">
            <a:avLst/>
          </a:prstGeom>
          <a:noFill/>
        </p:spPr>
        <p:txBody>
          <a:bodyPr wrap="none" rtlCol="0">
            <a:spAutoFit/>
          </a:bodyPr>
          <a:lstStyle/>
          <a:p>
            <a:r>
              <a:rPr lang="en-US" sz="4000" b="1" dirty="0">
                <a:solidFill>
                  <a:schemeClr val="bg1"/>
                </a:solidFill>
              </a:rPr>
              <a:t>CLOSING REMARKS</a:t>
            </a:r>
            <a:endParaRPr lang="en-US" b="1" dirty="0">
              <a:solidFill>
                <a:schemeClr val="bg1"/>
              </a:solidFill>
            </a:endParaRPr>
          </a:p>
        </p:txBody>
      </p:sp>
    </p:spTree>
    <p:extLst>
      <p:ext uri="{BB962C8B-B14F-4D97-AF65-F5344CB8AC3E}">
        <p14:creationId xmlns:p14="http://schemas.microsoft.com/office/powerpoint/2010/main" val="234241176"/>
      </p:ext>
    </p:extLst>
  </p:cSld>
  <p:clrMapOvr>
    <a:masterClrMapping/>
  </p:clrMapOvr>
  <mc:AlternateContent xmlns:mc="http://schemas.openxmlformats.org/markup-compatibility/2006" xmlns:p14="http://schemas.microsoft.com/office/powerpoint/2010/main">
    <mc:Choice Requires="p14">
      <p:transition spd="slow" p14:dur="2000" advTm="1718"/>
    </mc:Choice>
    <mc:Fallback xmlns="">
      <p:transition spd="slow" advTm="171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CAE3B8-C25A-46FD-B37F-CB47ACEFFFF3}"/>
              </a:ext>
            </a:extLst>
          </p:cNvPr>
          <p:cNvSpPr>
            <a:spLocks noGrp="1"/>
          </p:cNvSpPr>
          <p:nvPr>
            <p:ph idx="1"/>
          </p:nvPr>
        </p:nvSpPr>
        <p:spPr>
          <a:xfrm>
            <a:off x="374191" y="1171575"/>
            <a:ext cx="8647889" cy="3328487"/>
          </a:xfrm>
        </p:spPr>
        <p:txBody>
          <a:bodyPr/>
          <a:lstStyle/>
          <a:p>
            <a:pPr marL="228600" indent="-228600">
              <a:spcBef>
                <a:spcPts val="0"/>
              </a:spcBef>
              <a:spcAft>
                <a:spcPts val="600"/>
              </a:spcAft>
              <a:buFont typeface="Wingdings" panose="05000000000000000000" pitchFamily="2" charset="2"/>
              <a:buChar char="§"/>
            </a:pPr>
            <a:r>
              <a:rPr lang="en-US" sz="1800" dirty="0">
                <a:solidFill>
                  <a:srgbClr val="C00000"/>
                </a:solidFill>
              </a:rPr>
              <a:t>We have demonstrated our implementation of a wireless source localization algorithm using a UAV on the AERPAW testbed </a:t>
            </a:r>
          </a:p>
          <a:p>
            <a:pPr lvl="2">
              <a:spcBef>
                <a:spcPts val="0"/>
              </a:spcBef>
              <a:spcAft>
                <a:spcPts val="400"/>
              </a:spcAft>
              <a:buFont typeface="Wingdings" panose="05000000000000000000" pitchFamily="2" charset="2"/>
              <a:buChar char="§"/>
            </a:pPr>
            <a:r>
              <a:rPr lang="en-US" sz="1400" dirty="0">
                <a:solidFill>
                  <a:srgbClr val="C00000"/>
                </a:solidFill>
              </a:rPr>
              <a:t>We compared its performance on Testbed against the Digital Twin Emulation environment.</a:t>
            </a:r>
          </a:p>
          <a:p>
            <a:pPr lvl="2">
              <a:spcBef>
                <a:spcPts val="0"/>
              </a:spcBef>
              <a:spcAft>
                <a:spcPts val="0"/>
              </a:spcAft>
              <a:buFont typeface="Wingdings" panose="05000000000000000000" pitchFamily="2" charset="2"/>
              <a:buChar char="§"/>
            </a:pPr>
            <a:r>
              <a:rPr lang="en-US" sz="1400" dirty="0">
                <a:solidFill>
                  <a:srgbClr val="C00000"/>
                </a:solidFill>
              </a:rPr>
              <a:t>Results show that the Digital Twin is a near-identical copy of the real life environments</a:t>
            </a:r>
          </a:p>
          <a:p>
            <a:pPr marL="228600" indent="-228600">
              <a:spcBef>
                <a:spcPts val="600"/>
              </a:spcBef>
              <a:spcAft>
                <a:spcPts val="600"/>
              </a:spcAft>
              <a:buFont typeface="Wingdings" panose="05000000000000000000" pitchFamily="2" charset="2"/>
              <a:buChar char="§"/>
            </a:pPr>
            <a:r>
              <a:rPr lang="en-US" sz="1800" dirty="0">
                <a:solidFill>
                  <a:srgbClr val="C00000"/>
                </a:solidFill>
              </a:rPr>
              <a:t>However, some changes do exist and real-life conditions can alter certain results.</a:t>
            </a:r>
          </a:p>
          <a:p>
            <a:pPr lvl="2">
              <a:spcBef>
                <a:spcPts val="0"/>
              </a:spcBef>
              <a:spcAft>
                <a:spcPts val="400"/>
              </a:spcAft>
              <a:buFont typeface="Wingdings" panose="05000000000000000000" pitchFamily="2" charset="2"/>
              <a:buChar char="§"/>
            </a:pPr>
            <a:r>
              <a:rPr lang="en-US" sz="1400" dirty="0">
                <a:solidFill>
                  <a:srgbClr val="C00000"/>
                </a:solidFill>
              </a:rPr>
              <a:t>For test cases 1 and 2, our algorithm performed better in testbed</a:t>
            </a:r>
          </a:p>
          <a:p>
            <a:pPr lvl="2">
              <a:spcBef>
                <a:spcPts val="0"/>
              </a:spcBef>
              <a:spcAft>
                <a:spcPts val="400"/>
              </a:spcAft>
              <a:buFont typeface="Wingdings" panose="05000000000000000000" pitchFamily="2" charset="2"/>
              <a:buChar char="§"/>
            </a:pPr>
            <a:r>
              <a:rPr lang="en-US" sz="1400" dirty="0">
                <a:solidFill>
                  <a:srgbClr val="C00000"/>
                </a:solidFill>
              </a:rPr>
              <a:t>We believe this is because degradation of quality was not a factor in emulation, but was considered and handled in testbed</a:t>
            </a:r>
          </a:p>
          <a:p>
            <a:pPr lvl="2">
              <a:spcBef>
                <a:spcPts val="0"/>
              </a:spcBef>
              <a:spcAft>
                <a:spcPts val="0"/>
              </a:spcAft>
              <a:buFont typeface="Wingdings" panose="05000000000000000000" pitchFamily="2" charset="2"/>
              <a:buChar char="§"/>
            </a:pPr>
            <a:r>
              <a:rPr lang="en-US" sz="1400" dirty="0">
                <a:solidFill>
                  <a:srgbClr val="C00000"/>
                </a:solidFill>
              </a:rPr>
              <a:t>For test case 3, our algorithm showed a large error margin in real life, but not in emulation</a:t>
            </a:r>
          </a:p>
          <a:p>
            <a:pPr marL="228600" indent="-228600">
              <a:spcBef>
                <a:spcPts val="600"/>
              </a:spcBef>
              <a:spcAft>
                <a:spcPts val="0"/>
              </a:spcAft>
              <a:buFont typeface="Wingdings" panose="05000000000000000000" pitchFamily="2" charset="2"/>
              <a:buChar char="§"/>
            </a:pPr>
            <a:r>
              <a:rPr lang="en-US" sz="1800" dirty="0">
                <a:solidFill>
                  <a:srgbClr val="C00000"/>
                </a:solidFill>
              </a:rPr>
              <a:t>In future, we plan to perform further experiments on the testbed and are currently working on implementations where multiple UAVs need to communicate with each other in order to complete a task.</a:t>
            </a:r>
          </a:p>
        </p:txBody>
      </p:sp>
      <p:sp>
        <p:nvSpPr>
          <p:cNvPr id="2" name="Title 1">
            <a:extLst>
              <a:ext uri="{FF2B5EF4-FFF2-40B4-BE49-F238E27FC236}">
                <a16:creationId xmlns:a16="http://schemas.microsoft.com/office/drawing/2014/main" id="{41F6A6E4-342F-4BA2-A7AB-57B1C79BD8A0}"/>
              </a:ext>
            </a:extLst>
          </p:cNvPr>
          <p:cNvSpPr>
            <a:spLocks noGrp="1"/>
          </p:cNvSpPr>
          <p:nvPr>
            <p:ph type="title"/>
          </p:nvPr>
        </p:nvSpPr>
        <p:spPr>
          <a:xfrm>
            <a:off x="457200" y="370285"/>
            <a:ext cx="8229600" cy="801290"/>
          </a:xfrm>
        </p:spPr>
        <p:txBody>
          <a:bodyPr/>
          <a:lstStyle/>
          <a:p>
            <a:pPr algn="l"/>
            <a:r>
              <a:rPr lang="en-US" dirty="0">
                <a:solidFill>
                  <a:srgbClr val="CC0001"/>
                </a:solidFill>
                <a:latin typeface="+mj-lt"/>
              </a:rPr>
              <a:t>SUMMARY &amp; FUTURE WORK</a:t>
            </a:r>
          </a:p>
        </p:txBody>
      </p:sp>
      <p:cxnSp>
        <p:nvCxnSpPr>
          <p:cNvPr id="5" name="Straight Connector 4">
            <a:extLst>
              <a:ext uri="{FF2B5EF4-FFF2-40B4-BE49-F238E27FC236}">
                <a16:creationId xmlns:a16="http://schemas.microsoft.com/office/drawing/2014/main" id="{C9C8CDC2-4A6C-490A-8A03-0504F7B547CE}"/>
              </a:ext>
            </a:extLst>
          </p:cNvPr>
          <p:cNvCxnSpPr>
            <a:cxnSpLocks/>
          </p:cNvCxnSpPr>
          <p:nvPr/>
        </p:nvCxnSpPr>
        <p:spPr>
          <a:xfrm>
            <a:off x="535021" y="1041873"/>
            <a:ext cx="8229600" cy="0"/>
          </a:xfrm>
          <a:prstGeom prst="line">
            <a:avLst/>
          </a:prstGeom>
          <a:ln w="25400">
            <a:solidFill>
              <a:srgbClr val="CC0001"/>
            </a:solidFill>
            <a:prstDash val="lgDash"/>
          </a:ln>
        </p:spPr>
        <p:style>
          <a:lnRef idx="1">
            <a:schemeClr val="accent2"/>
          </a:lnRef>
          <a:fillRef idx="0">
            <a:schemeClr val="accent2"/>
          </a:fillRef>
          <a:effectRef idx="0">
            <a:schemeClr val="accent2"/>
          </a:effectRef>
          <a:fontRef idx="minor">
            <a:schemeClr val="tx1"/>
          </a:fontRef>
        </p:style>
      </p:cxnSp>
      <p:sp>
        <p:nvSpPr>
          <p:cNvPr id="7" name="Slide Number Placeholder 6">
            <a:extLst>
              <a:ext uri="{FF2B5EF4-FFF2-40B4-BE49-F238E27FC236}">
                <a16:creationId xmlns:a16="http://schemas.microsoft.com/office/drawing/2014/main" id="{3CC11475-DDB2-485F-A016-6BFD7EEF759C}"/>
              </a:ext>
            </a:extLst>
          </p:cNvPr>
          <p:cNvSpPr>
            <a:spLocks noGrp="1"/>
          </p:cNvSpPr>
          <p:nvPr>
            <p:ph type="sldNum" sz="quarter" idx="12"/>
          </p:nvPr>
        </p:nvSpPr>
        <p:spPr/>
        <p:txBody>
          <a:bodyPr/>
          <a:lstStyle/>
          <a:p>
            <a:pPr>
              <a:defRPr/>
            </a:pPr>
            <a:fld id="{3FF2C605-4958-CF43-AA48-80339EFDB0AF}" type="slidenum">
              <a:rPr lang="en-US" smtClean="0"/>
              <a:pPr>
                <a:defRPr/>
              </a:pPr>
              <a:t>17</a:t>
            </a:fld>
            <a:endParaRPr lang="en-US" dirty="0"/>
          </a:p>
        </p:txBody>
      </p:sp>
    </p:spTree>
    <p:custDataLst>
      <p:tags r:id="rId1"/>
    </p:custDataLst>
    <p:extLst>
      <p:ext uri="{BB962C8B-B14F-4D97-AF65-F5344CB8AC3E}">
        <p14:creationId xmlns:p14="http://schemas.microsoft.com/office/powerpoint/2010/main" val="519046643"/>
      </p:ext>
    </p:extLst>
  </p:cSld>
  <p:clrMapOvr>
    <a:masterClrMapping/>
  </p:clrMapOvr>
  <mc:AlternateContent xmlns:mc="http://schemas.openxmlformats.org/markup-compatibility/2006" xmlns:p14="http://schemas.microsoft.com/office/powerpoint/2010/main">
    <mc:Choice Requires="p14">
      <p:transition spd="slow" p14:dur="2000" advTm="69252"/>
    </mc:Choice>
    <mc:Fallback xmlns="">
      <p:transition spd="slow" advTm="6925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58D8-0B54-4EFC-B0F8-E739546C04EB}"/>
              </a:ext>
            </a:extLst>
          </p:cNvPr>
          <p:cNvSpPr>
            <a:spLocks noGrp="1"/>
          </p:cNvSpPr>
          <p:nvPr>
            <p:ph type="title"/>
          </p:nvPr>
        </p:nvSpPr>
        <p:spPr>
          <a:xfrm>
            <a:off x="457200" y="2312817"/>
            <a:ext cx="8229600" cy="801290"/>
          </a:xfrm>
        </p:spPr>
        <p:txBody>
          <a:bodyPr/>
          <a:lstStyle/>
          <a:p>
            <a:r>
              <a:rPr lang="en-US" sz="4800" dirty="0">
                <a:solidFill>
                  <a:srgbClr val="C5312D"/>
                </a:solidFill>
              </a:rPr>
              <a:t>Thank you</a:t>
            </a:r>
          </a:p>
        </p:txBody>
      </p:sp>
      <p:sp>
        <p:nvSpPr>
          <p:cNvPr id="4" name="Slide Number Placeholder 3">
            <a:extLst>
              <a:ext uri="{FF2B5EF4-FFF2-40B4-BE49-F238E27FC236}">
                <a16:creationId xmlns:a16="http://schemas.microsoft.com/office/drawing/2014/main" id="{DAC8C1D1-8688-4AC1-98A6-8B48EE49FEC5}"/>
              </a:ext>
            </a:extLst>
          </p:cNvPr>
          <p:cNvSpPr>
            <a:spLocks noGrp="1"/>
          </p:cNvSpPr>
          <p:nvPr>
            <p:ph type="sldNum" sz="quarter" idx="12"/>
          </p:nvPr>
        </p:nvSpPr>
        <p:spPr/>
        <p:txBody>
          <a:bodyPr/>
          <a:lstStyle/>
          <a:p>
            <a:pPr>
              <a:defRPr/>
            </a:pPr>
            <a:fld id="{3FF2C605-4958-CF43-AA48-80339EFDB0AF}" type="slidenum">
              <a:rPr lang="en-US" smtClean="0"/>
              <a:pPr>
                <a:defRPr/>
              </a:pPr>
              <a:t>18</a:t>
            </a:fld>
            <a:endParaRPr lang="en-US"/>
          </a:p>
        </p:txBody>
      </p:sp>
    </p:spTree>
    <p:extLst>
      <p:ext uri="{BB962C8B-B14F-4D97-AF65-F5344CB8AC3E}">
        <p14:creationId xmlns:p14="http://schemas.microsoft.com/office/powerpoint/2010/main" val="2383481418"/>
      </p:ext>
    </p:extLst>
  </p:cSld>
  <p:clrMapOvr>
    <a:masterClrMapping/>
  </p:clrMapOvr>
  <mc:AlternateContent xmlns:mc="http://schemas.openxmlformats.org/markup-compatibility/2006" xmlns:p14="http://schemas.microsoft.com/office/powerpoint/2010/main">
    <mc:Choice Requires="p14">
      <p:transition spd="slow" p14:dur="2000" advTm="8105"/>
    </mc:Choice>
    <mc:Fallback xmlns="">
      <p:transition spd="slow" advTm="810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rapezoid 47">
            <a:extLst>
              <a:ext uri="{FF2B5EF4-FFF2-40B4-BE49-F238E27FC236}">
                <a16:creationId xmlns:a16="http://schemas.microsoft.com/office/drawing/2014/main" id="{033D77FD-F58E-4724-9D71-64645F22DF4A}"/>
              </a:ext>
            </a:extLst>
          </p:cNvPr>
          <p:cNvSpPr/>
          <p:nvPr/>
        </p:nvSpPr>
        <p:spPr>
          <a:xfrm>
            <a:off x="5628736" y="3102207"/>
            <a:ext cx="2300762" cy="1517256"/>
          </a:xfrm>
          <a:prstGeom prst="trapezoid">
            <a:avLst>
              <a:gd name="adj" fmla="val 58142"/>
            </a:avLst>
          </a:prstGeom>
          <a:solidFill>
            <a:srgbClr val="CC0001">
              <a:alpha val="18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rapezoid 46">
            <a:extLst>
              <a:ext uri="{FF2B5EF4-FFF2-40B4-BE49-F238E27FC236}">
                <a16:creationId xmlns:a16="http://schemas.microsoft.com/office/drawing/2014/main" id="{B016B1D7-6940-444D-A78A-3323BADAC93A}"/>
              </a:ext>
            </a:extLst>
          </p:cNvPr>
          <p:cNvSpPr/>
          <p:nvPr/>
        </p:nvSpPr>
        <p:spPr>
          <a:xfrm>
            <a:off x="3431725" y="3402066"/>
            <a:ext cx="1575269" cy="1219839"/>
          </a:xfrm>
          <a:prstGeom prst="trapezoid">
            <a:avLst>
              <a:gd name="adj" fmla="val 50576"/>
            </a:avLst>
          </a:prstGeom>
          <a:solidFill>
            <a:srgbClr val="CC0001">
              <a:alpha val="18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rapezoid 45">
            <a:extLst>
              <a:ext uri="{FF2B5EF4-FFF2-40B4-BE49-F238E27FC236}">
                <a16:creationId xmlns:a16="http://schemas.microsoft.com/office/drawing/2014/main" id="{905E351C-6FF2-4F15-8FAF-2E3F3F7916C0}"/>
              </a:ext>
            </a:extLst>
          </p:cNvPr>
          <p:cNvSpPr/>
          <p:nvPr/>
        </p:nvSpPr>
        <p:spPr>
          <a:xfrm>
            <a:off x="1142400" y="3387019"/>
            <a:ext cx="1337485" cy="1210394"/>
          </a:xfrm>
          <a:prstGeom prst="trapezoid">
            <a:avLst>
              <a:gd name="adj" fmla="val 38630"/>
            </a:avLst>
          </a:prstGeom>
          <a:solidFill>
            <a:srgbClr val="CC0001">
              <a:alpha val="18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6A6E4-342F-4BA2-A7AB-57B1C79BD8A0}"/>
              </a:ext>
            </a:extLst>
          </p:cNvPr>
          <p:cNvSpPr>
            <a:spLocks noGrp="1"/>
          </p:cNvSpPr>
          <p:nvPr>
            <p:ph type="title"/>
          </p:nvPr>
        </p:nvSpPr>
        <p:spPr>
          <a:xfrm>
            <a:off x="457200" y="370285"/>
            <a:ext cx="8229600" cy="801290"/>
          </a:xfrm>
        </p:spPr>
        <p:txBody>
          <a:bodyPr/>
          <a:lstStyle/>
          <a:p>
            <a:pPr algn="l"/>
            <a:r>
              <a:rPr lang="en-US" dirty="0">
                <a:solidFill>
                  <a:srgbClr val="CC0001"/>
                </a:solidFill>
                <a:latin typeface="+mj-lt"/>
              </a:rPr>
              <a:t>Introduction</a:t>
            </a:r>
          </a:p>
        </p:txBody>
      </p:sp>
      <p:cxnSp>
        <p:nvCxnSpPr>
          <p:cNvPr id="5" name="Straight Connector 4">
            <a:extLst>
              <a:ext uri="{FF2B5EF4-FFF2-40B4-BE49-F238E27FC236}">
                <a16:creationId xmlns:a16="http://schemas.microsoft.com/office/drawing/2014/main" id="{C9C8CDC2-4A6C-490A-8A03-0504F7B547CE}"/>
              </a:ext>
            </a:extLst>
          </p:cNvPr>
          <p:cNvCxnSpPr>
            <a:cxnSpLocks/>
          </p:cNvCxnSpPr>
          <p:nvPr/>
        </p:nvCxnSpPr>
        <p:spPr>
          <a:xfrm>
            <a:off x="535021" y="1041873"/>
            <a:ext cx="8229600" cy="0"/>
          </a:xfrm>
          <a:prstGeom prst="line">
            <a:avLst/>
          </a:prstGeom>
          <a:ln w="25400">
            <a:solidFill>
              <a:srgbClr val="CC0001"/>
            </a:solidFill>
            <a:prstDash val="lgDash"/>
          </a:ln>
        </p:spPr>
        <p:style>
          <a:lnRef idx="1">
            <a:schemeClr val="accent2"/>
          </a:lnRef>
          <a:fillRef idx="0">
            <a:schemeClr val="accent2"/>
          </a:fillRef>
          <a:effectRef idx="0">
            <a:schemeClr val="accent2"/>
          </a:effectRef>
          <a:fontRef idx="minor">
            <a:schemeClr val="tx1"/>
          </a:fontRef>
        </p:style>
      </p:cxnSp>
      <p:pic>
        <p:nvPicPr>
          <p:cNvPr id="18" name="Picture 17">
            <a:extLst>
              <a:ext uri="{FF2B5EF4-FFF2-40B4-BE49-F238E27FC236}">
                <a16:creationId xmlns:a16="http://schemas.microsoft.com/office/drawing/2014/main" id="{346C8BB5-4E3D-491A-9189-14D083616936}"/>
              </a:ext>
            </a:extLst>
          </p:cNvPr>
          <p:cNvPicPr>
            <a:picLocks noChangeAspect="1"/>
          </p:cNvPicPr>
          <p:nvPr/>
        </p:nvPicPr>
        <p:blipFill>
          <a:blip r:embed="rId3"/>
          <a:stretch>
            <a:fillRect/>
          </a:stretch>
        </p:blipFill>
        <p:spPr>
          <a:xfrm>
            <a:off x="1629624" y="3324817"/>
            <a:ext cx="581025" cy="295275"/>
          </a:xfrm>
          <a:prstGeom prst="rect">
            <a:avLst/>
          </a:prstGeom>
        </p:spPr>
      </p:pic>
      <p:pic>
        <p:nvPicPr>
          <p:cNvPr id="20" name="Picture 19" descr="Icon&#10;&#10;Description automatically generated">
            <a:extLst>
              <a:ext uri="{FF2B5EF4-FFF2-40B4-BE49-F238E27FC236}">
                <a16:creationId xmlns:a16="http://schemas.microsoft.com/office/drawing/2014/main" id="{525D2F2E-26B9-4A95-BF80-FB1571FE2B49}"/>
              </a:ext>
            </a:extLst>
          </p:cNvPr>
          <p:cNvPicPr>
            <a:picLocks noChangeAspect="1"/>
          </p:cNvPicPr>
          <p:nvPr/>
        </p:nvPicPr>
        <p:blipFill>
          <a:blip r:embed="rId4"/>
          <a:stretch>
            <a:fillRect/>
          </a:stretch>
        </p:blipFill>
        <p:spPr>
          <a:xfrm>
            <a:off x="4701702" y="4187136"/>
            <a:ext cx="442011" cy="442011"/>
          </a:xfrm>
          <a:prstGeom prst="rect">
            <a:avLst/>
          </a:prstGeom>
        </p:spPr>
      </p:pic>
      <p:pic>
        <p:nvPicPr>
          <p:cNvPr id="22" name="Picture 21" descr="Logo, icon&#10;&#10;Description automatically generated">
            <a:extLst>
              <a:ext uri="{FF2B5EF4-FFF2-40B4-BE49-F238E27FC236}">
                <a16:creationId xmlns:a16="http://schemas.microsoft.com/office/drawing/2014/main" id="{4D78C9C8-BDC2-437D-B75B-A760363B1D35}"/>
              </a:ext>
            </a:extLst>
          </p:cNvPr>
          <p:cNvPicPr>
            <a:picLocks noChangeAspect="1"/>
          </p:cNvPicPr>
          <p:nvPr/>
        </p:nvPicPr>
        <p:blipFill>
          <a:blip r:embed="rId5"/>
          <a:stretch>
            <a:fillRect/>
          </a:stretch>
        </p:blipFill>
        <p:spPr>
          <a:xfrm>
            <a:off x="1868535" y="4110976"/>
            <a:ext cx="523499" cy="523499"/>
          </a:xfrm>
          <a:prstGeom prst="rect">
            <a:avLst/>
          </a:prstGeom>
        </p:spPr>
      </p:pic>
      <p:pic>
        <p:nvPicPr>
          <p:cNvPr id="24" name="Picture 23" descr="Icon&#10;&#10;Description automatically generated">
            <a:extLst>
              <a:ext uri="{FF2B5EF4-FFF2-40B4-BE49-F238E27FC236}">
                <a16:creationId xmlns:a16="http://schemas.microsoft.com/office/drawing/2014/main" id="{925C3BF0-4128-4A71-9C26-68C94C9782F4}"/>
              </a:ext>
            </a:extLst>
          </p:cNvPr>
          <p:cNvPicPr>
            <a:picLocks noChangeAspect="1"/>
          </p:cNvPicPr>
          <p:nvPr/>
        </p:nvPicPr>
        <p:blipFill>
          <a:blip r:embed="rId6"/>
          <a:stretch>
            <a:fillRect/>
          </a:stretch>
        </p:blipFill>
        <p:spPr>
          <a:xfrm flipH="1">
            <a:off x="4619638" y="3119157"/>
            <a:ext cx="164127" cy="164127"/>
          </a:xfrm>
          <a:prstGeom prst="rect">
            <a:avLst/>
          </a:prstGeom>
        </p:spPr>
      </p:pic>
      <p:pic>
        <p:nvPicPr>
          <p:cNvPr id="25" name="Picture 24" descr="Logo, icon&#10;&#10;Description automatically generated">
            <a:extLst>
              <a:ext uri="{FF2B5EF4-FFF2-40B4-BE49-F238E27FC236}">
                <a16:creationId xmlns:a16="http://schemas.microsoft.com/office/drawing/2014/main" id="{143FFAE1-B17E-46F2-9FFC-0EEB01E0F338}"/>
              </a:ext>
            </a:extLst>
          </p:cNvPr>
          <p:cNvPicPr>
            <a:picLocks noChangeAspect="1"/>
          </p:cNvPicPr>
          <p:nvPr/>
        </p:nvPicPr>
        <p:blipFill>
          <a:blip r:embed="rId5"/>
          <a:stretch>
            <a:fillRect/>
          </a:stretch>
        </p:blipFill>
        <p:spPr>
          <a:xfrm>
            <a:off x="3337412" y="4088182"/>
            <a:ext cx="523499" cy="523499"/>
          </a:xfrm>
          <a:prstGeom prst="rect">
            <a:avLst/>
          </a:prstGeom>
        </p:spPr>
      </p:pic>
      <p:pic>
        <p:nvPicPr>
          <p:cNvPr id="26" name="Picture 25" descr="Logo, icon&#10;&#10;Description automatically generated">
            <a:extLst>
              <a:ext uri="{FF2B5EF4-FFF2-40B4-BE49-F238E27FC236}">
                <a16:creationId xmlns:a16="http://schemas.microsoft.com/office/drawing/2014/main" id="{B93C534F-1CEE-481D-AA8E-ACD50B659995}"/>
              </a:ext>
            </a:extLst>
          </p:cNvPr>
          <p:cNvPicPr>
            <a:picLocks noChangeAspect="1"/>
          </p:cNvPicPr>
          <p:nvPr/>
        </p:nvPicPr>
        <p:blipFill>
          <a:blip r:embed="rId5"/>
          <a:stretch>
            <a:fillRect/>
          </a:stretch>
        </p:blipFill>
        <p:spPr>
          <a:xfrm>
            <a:off x="6113037" y="4113838"/>
            <a:ext cx="523499" cy="523499"/>
          </a:xfrm>
          <a:prstGeom prst="rect">
            <a:avLst/>
          </a:prstGeom>
        </p:spPr>
      </p:pic>
      <p:pic>
        <p:nvPicPr>
          <p:cNvPr id="27" name="Picture 26" descr="Logo, icon&#10;&#10;Description automatically generated">
            <a:extLst>
              <a:ext uri="{FF2B5EF4-FFF2-40B4-BE49-F238E27FC236}">
                <a16:creationId xmlns:a16="http://schemas.microsoft.com/office/drawing/2014/main" id="{749A3C8F-A3BD-4850-868D-3080634FECA6}"/>
              </a:ext>
            </a:extLst>
          </p:cNvPr>
          <p:cNvPicPr>
            <a:picLocks noChangeAspect="1"/>
          </p:cNvPicPr>
          <p:nvPr/>
        </p:nvPicPr>
        <p:blipFill>
          <a:blip r:embed="rId5"/>
          <a:stretch>
            <a:fillRect/>
          </a:stretch>
        </p:blipFill>
        <p:spPr>
          <a:xfrm>
            <a:off x="7213834" y="4105648"/>
            <a:ext cx="523499" cy="523499"/>
          </a:xfrm>
          <a:prstGeom prst="rect">
            <a:avLst/>
          </a:prstGeom>
        </p:spPr>
      </p:pic>
      <p:pic>
        <p:nvPicPr>
          <p:cNvPr id="29" name="Picture 28" descr="Icon&#10;&#10;Description automatically generated">
            <a:extLst>
              <a:ext uri="{FF2B5EF4-FFF2-40B4-BE49-F238E27FC236}">
                <a16:creationId xmlns:a16="http://schemas.microsoft.com/office/drawing/2014/main" id="{3CAD978C-2E0B-42EC-B40D-92B0B1490B11}"/>
              </a:ext>
            </a:extLst>
          </p:cNvPr>
          <p:cNvPicPr>
            <a:picLocks noChangeAspect="1"/>
          </p:cNvPicPr>
          <p:nvPr/>
        </p:nvPicPr>
        <p:blipFill>
          <a:blip r:embed="rId7"/>
          <a:stretch>
            <a:fillRect/>
          </a:stretch>
        </p:blipFill>
        <p:spPr>
          <a:xfrm>
            <a:off x="1190243" y="4199931"/>
            <a:ext cx="379920" cy="379920"/>
          </a:xfrm>
          <a:prstGeom prst="rect">
            <a:avLst/>
          </a:prstGeom>
        </p:spPr>
      </p:pic>
      <p:pic>
        <p:nvPicPr>
          <p:cNvPr id="30" name="Picture 29" descr="Icon&#10;&#10;Description automatically generated">
            <a:extLst>
              <a:ext uri="{FF2B5EF4-FFF2-40B4-BE49-F238E27FC236}">
                <a16:creationId xmlns:a16="http://schemas.microsoft.com/office/drawing/2014/main" id="{5DB5EB30-6543-4C1F-BCD2-03B143736A87}"/>
              </a:ext>
            </a:extLst>
          </p:cNvPr>
          <p:cNvPicPr>
            <a:picLocks noChangeAspect="1"/>
          </p:cNvPicPr>
          <p:nvPr/>
        </p:nvPicPr>
        <p:blipFill>
          <a:blip r:embed="rId7"/>
          <a:stretch>
            <a:fillRect/>
          </a:stretch>
        </p:blipFill>
        <p:spPr>
          <a:xfrm>
            <a:off x="1513872" y="4225809"/>
            <a:ext cx="379920" cy="379920"/>
          </a:xfrm>
          <a:prstGeom prst="rect">
            <a:avLst/>
          </a:prstGeom>
        </p:spPr>
      </p:pic>
      <p:pic>
        <p:nvPicPr>
          <p:cNvPr id="31" name="Picture 30" descr="Icon&#10;&#10;Description automatically generated">
            <a:extLst>
              <a:ext uri="{FF2B5EF4-FFF2-40B4-BE49-F238E27FC236}">
                <a16:creationId xmlns:a16="http://schemas.microsoft.com/office/drawing/2014/main" id="{9CE6A532-A6F1-4D65-B419-DBE984FB304F}"/>
              </a:ext>
            </a:extLst>
          </p:cNvPr>
          <p:cNvPicPr>
            <a:picLocks noChangeAspect="1"/>
          </p:cNvPicPr>
          <p:nvPr/>
        </p:nvPicPr>
        <p:blipFill>
          <a:blip r:embed="rId7"/>
          <a:stretch>
            <a:fillRect/>
          </a:stretch>
        </p:blipFill>
        <p:spPr>
          <a:xfrm>
            <a:off x="2085078" y="4201161"/>
            <a:ext cx="379920" cy="379920"/>
          </a:xfrm>
          <a:prstGeom prst="rect">
            <a:avLst/>
          </a:prstGeom>
        </p:spPr>
      </p:pic>
      <p:pic>
        <p:nvPicPr>
          <p:cNvPr id="32" name="Picture 31" descr="Icon&#10;&#10;Description automatically generated">
            <a:extLst>
              <a:ext uri="{FF2B5EF4-FFF2-40B4-BE49-F238E27FC236}">
                <a16:creationId xmlns:a16="http://schemas.microsoft.com/office/drawing/2014/main" id="{71B379BF-AF7E-4344-98C3-B9E5188747DE}"/>
              </a:ext>
            </a:extLst>
          </p:cNvPr>
          <p:cNvPicPr>
            <a:picLocks noChangeAspect="1"/>
          </p:cNvPicPr>
          <p:nvPr/>
        </p:nvPicPr>
        <p:blipFill>
          <a:blip r:embed="rId7"/>
          <a:stretch>
            <a:fillRect/>
          </a:stretch>
        </p:blipFill>
        <p:spPr>
          <a:xfrm>
            <a:off x="3882528" y="4245325"/>
            <a:ext cx="379920" cy="379920"/>
          </a:xfrm>
          <a:prstGeom prst="rect">
            <a:avLst/>
          </a:prstGeom>
        </p:spPr>
      </p:pic>
      <p:pic>
        <p:nvPicPr>
          <p:cNvPr id="33" name="Picture 32" descr="Icon&#10;&#10;Description automatically generated">
            <a:extLst>
              <a:ext uri="{FF2B5EF4-FFF2-40B4-BE49-F238E27FC236}">
                <a16:creationId xmlns:a16="http://schemas.microsoft.com/office/drawing/2014/main" id="{88300E76-68CB-4588-9DF9-01A38A6FD9DB}"/>
              </a:ext>
            </a:extLst>
          </p:cNvPr>
          <p:cNvPicPr>
            <a:picLocks noChangeAspect="1"/>
          </p:cNvPicPr>
          <p:nvPr/>
        </p:nvPicPr>
        <p:blipFill>
          <a:blip r:embed="rId7"/>
          <a:stretch>
            <a:fillRect/>
          </a:stretch>
        </p:blipFill>
        <p:spPr>
          <a:xfrm>
            <a:off x="3633612" y="4141529"/>
            <a:ext cx="379920" cy="379920"/>
          </a:xfrm>
          <a:prstGeom prst="rect">
            <a:avLst/>
          </a:prstGeom>
        </p:spPr>
      </p:pic>
      <p:pic>
        <p:nvPicPr>
          <p:cNvPr id="35" name="Picture 34" descr="Icon&#10;&#10;Description automatically generated">
            <a:extLst>
              <a:ext uri="{FF2B5EF4-FFF2-40B4-BE49-F238E27FC236}">
                <a16:creationId xmlns:a16="http://schemas.microsoft.com/office/drawing/2014/main" id="{D70A8434-4933-4A65-9952-9E484425D5F9}"/>
              </a:ext>
            </a:extLst>
          </p:cNvPr>
          <p:cNvPicPr>
            <a:picLocks noChangeAspect="1"/>
          </p:cNvPicPr>
          <p:nvPr/>
        </p:nvPicPr>
        <p:blipFill>
          <a:blip r:embed="rId7"/>
          <a:stretch>
            <a:fillRect/>
          </a:stretch>
        </p:blipFill>
        <p:spPr>
          <a:xfrm>
            <a:off x="5789053" y="4249132"/>
            <a:ext cx="379920" cy="379920"/>
          </a:xfrm>
          <a:prstGeom prst="rect">
            <a:avLst/>
          </a:prstGeom>
        </p:spPr>
      </p:pic>
      <p:pic>
        <p:nvPicPr>
          <p:cNvPr id="36" name="Picture 35" descr="Icon&#10;&#10;Description automatically generated">
            <a:extLst>
              <a:ext uri="{FF2B5EF4-FFF2-40B4-BE49-F238E27FC236}">
                <a16:creationId xmlns:a16="http://schemas.microsoft.com/office/drawing/2014/main" id="{19BE95FC-4EF3-4BD5-A34A-44187CDF48B9}"/>
              </a:ext>
            </a:extLst>
          </p:cNvPr>
          <p:cNvPicPr>
            <a:picLocks noChangeAspect="1"/>
          </p:cNvPicPr>
          <p:nvPr/>
        </p:nvPicPr>
        <p:blipFill>
          <a:blip r:embed="rId7"/>
          <a:stretch>
            <a:fillRect/>
          </a:stretch>
        </p:blipFill>
        <p:spPr>
          <a:xfrm>
            <a:off x="4472805" y="4249132"/>
            <a:ext cx="379920" cy="379920"/>
          </a:xfrm>
          <a:prstGeom prst="rect">
            <a:avLst/>
          </a:prstGeom>
        </p:spPr>
      </p:pic>
      <p:pic>
        <p:nvPicPr>
          <p:cNvPr id="37" name="Picture 36" descr="Icon&#10;&#10;Description automatically generated">
            <a:extLst>
              <a:ext uri="{FF2B5EF4-FFF2-40B4-BE49-F238E27FC236}">
                <a16:creationId xmlns:a16="http://schemas.microsoft.com/office/drawing/2014/main" id="{73091174-B88E-488D-8944-B80E8CD2177C}"/>
              </a:ext>
            </a:extLst>
          </p:cNvPr>
          <p:cNvPicPr>
            <a:picLocks noChangeAspect="1"/>
          </p:cNvPicPr>
          <p:nvPr/>
        </p:nvPicPr>
        <p:blipFill>
          <a:blip r:embed="rId7"/>
          <a:stretch>
            <a:fillRect/>
          </a:stretch>
        </p:blipFill>
        <p:spPr>
          <a:xfrm>
            <a:off x="6049069" y="4119957"/>
            <a:ext cx="379920" cy="379920"/>
          </a:xfrm>
          <a:prstGeom prst="rect">
            <a:avLst/>
          </a:prstGeom>
        </p:spPr>
      </p:pic>
      <p:pic>
        <p:nvPicPr>
          <p:cNvPr id="38" name="Picture 37" descr="Icon&#10;&#10;Description automatically generated">
            <a:extLst>
              <a:ext uri="{FF2B5EF4-FFF2-40B4-BE49-F238E27FC236}">
                <a16:creationId xmlns:a16="http://schemas.microsoft.com/office/drawing/2014/main" id="{B8316B80-865F-4ECD-8980-2259942CF408}"/>
              </a:ext>
            </a:extLst>
          </p:cNvPr>
          <p:cNvPicPr>
            <a:picLocks noChangeAspect="1"/>
          </p:cNvPicPr>
          <p:nvPr/>
        </p:nvPicPr>
        <p:blipFill>
          <a:blip r:embed="rId7"/>
          <a:stretch>
            <a:fillRect/>
          </a:stretch>
        </p:blipFill>
        <p:spPr>
          <a:xfrm>
            <a:off x="4131444" y="4123203"/>
            <a:ext cx="379920" cy="379920"/>
          </a:xfrm>
          <a:prstGeom prst="rect">
            <a:avLst/>
          </a:prstGeom>
        </p:spPr>
      </p:pic>
      <p:pic>
        <p:nvPicPr>
          <p:cNvPr id="39" name="Picture 38" descr="Icon&#10;&#10;Description automatically generated">
            <a:extLst>
              <a:ext uri="{FF2B5EF4-FFF2-40B4-BE49-F238E27FC236}">
                <a16:creationId xmlns:a16="http://schemas.microsoft.com/office/drawing/2014/main" id="{4A899D87-AF24-4697-8F95-BE3C4B8A9C60}"/>
              </a:ext>
            </a:extLst>
          </p:cNvPr>
          <p:cNvPicPr>
            <a:picLocks noChangeAspect="1"/>
          </p:cNvPicPr>
          <p:nvPr/>
        </p:nvPicPr>
        <p:blipFill>
          <a:blip r:embed="rId7"/>
          <a:stretch>
            <a:fillRect/>
          </a:stretch>
        </p:blipFill>
        <p:spPr>
          <a:xfrm>
            <a:off x="6254656" y="4233953"/>
            <a:ext cx="379920" cy="379920"/>
          </a:xfrm>
          <a:prstGeom prst="rect">
            <a:avLst/>
          </a:prstGeom>
        </p:spPr>
      </p:pic>
      <p:pic>
        <p:nvPicPr>
          <p:cNvPr id="40" name="Picture 39" descr="Icon&#10;&#10;Description automatically generated">
            <a:extLst>
              <a:ext uri="{FF2B5EF4-FFF2-40B4-BE49-F238E27FC236}">
                <a16:creationId xmlns:a16="http://schemas.microsoft.com/office/drawing/2014/main" id="{53575751-07CB-4E39-9B7D-6FB89481E3F4}"/>
              </a:ext>
            </a:extLst>
          </p:cNvPr>
          <p:cNvPicPr>
            <a:picLocks noChangeAspect="1"/>
          </p:cNvPicPr>
          <p:nvPr/>
        </p:nvPicPr>
        <p:blipFill>
          <a:blip r:embed="rId7"/>
          <a:stretch>
            <a:fillRect/>
          </a:stretch>
        </p:blipFill>
        <p:spPr>
          <a:xfrm>
            <a:off x="6920232" y="4135868"/>
            <a:ext cx="379920" cy="379920"/>
          </a:xfrm>
          <a:prstGeom prst="rect">
            <a:avLst/>
          </a:prstGeom>
        </p:spPr>
      </p:pic>
      <p:pic>
        <p:nvPicPr>
          <p:cNvPr id="41" name="Picture 40" descr="Icon&#10;&#10;Description automatically generated">
            <a:extLst>
              <a:ext uri="{FF2B5EF4-FFF2-40B4-BE49-F238E27FC236}">
                <a16:creationId xmlns:a16="http://schemas.microsoft.com/office/drawing/2014/main" id="{95A8DBB0-EB1D-4F11-AA78-4EE66C009B1C}"/>
              </a:ext>
            </a:extLst>
          </p:cNvPr>
          <p:cNvPicPr>
            <a:picLocks noChangeAspect="1"/>
          </p:cNvPicPr>
          <p:nvPr/>
        </p:nvPicPr>
        <p:blipFill>
          <a:blip r:embed="rId7"/>
          <a:stretch>
            <a:fillRect/>
          </a:stretch>
        </p:blipFill>
        <p:spPr>
          <a:xfrm>
            <a:off x="7205888" y="4240942"/>
            <a:ext cx="379920" cy="379920"/>
          </a:xfrm>
          <a:prstGeom prst="rect">
            <a:avLst/>
          </a:prstGeom>
        </p:spPr>
      </p:pic>
      <p:pic>
        <p:nvPicPr>
          <p:cNvPr id="43" name="Picture 42">
            <a:extLst>
              <a:ext uri="{FF2B5EF4-FFF2-40B4-BE49-F238E27FC236}">
                <a16:creationId xmlns:a16="http://schemas.microsoft.com/office/drawing/2014/main" id="{18BC9D47-B3F2-4B5F-8BDD-489EDF4A241D}"/>
              </a:ext>
            </a:extLst>
          </p:cNvPr>
          <p:cNvPicPr>
            <a:picLocks noChangeAspect="1"/>
          </p:cNvPicPr>
          <p:nvPr/>
        </p:nvPicPr>
        <p:blipFill>
          <a:blip r:embed="rId3"/>
          <a:stretch>
            <a:fillRect/>
          </a:stretch>
        </p:blipFill>
        <p:spPr>
          <a:xfrm>
            <a:off x="3430764" y="2864188"/>
            <a:ext cx="581025" cy="295275"/>
          </a:xfrm>
          <a:prstGeom prst="rect">
            <a:avLst/>
          </a:prstGeom>
        </p:spPr>
      </p:pic>
      <p:pic>
        <p:nvPicPr>
          <p:cNvPr id="44" name="Picture 43">
            <a:extLst>
              <a:ext uri="{FF2B5EF4-FFF2-40B4-BE49-F238E27FC236}">
                <a16:creationId xmlns:a16="http://schemas.microsoft.com/office/drawing/2014/main" id="{B7FDFC6E-838D-488D-9805-5FFB6AD33B3C}"/>
              </a:ext>
            </a:extLst>
          </p:cNvPr>
          <p:cNvPicPr>
            <a:picLocks noChangeAspect="1"/>
          </p:cNvPicPr>
          <p:nvPr/>
        </p:nvPicPr>
        <p:blipFill>
          <a:blip r:embed="rId3"/>
          <a:stretch>
            <a:fillRect/>
          </a:stretch>
        </p:blipFill>
        <p:spPr>
          <a:xfrm>
            <a:off x="3917091" y="2837860"/>
            <a:ext cx="581025" cy="295275"/>
          </a:xfrm>
          <a:prstGeom prst="rect">
            <a:avLst/>
          </a:prstGeom>
        </p:spPr>
      </p:pic>
      <p:pic>
        <p:nvPicPr>
          <p:cNvPr id="45" name="Picture 44">
            <a:extLst>
              <a:ext uri="{FF2B5EF4-FFF2-40B4-BE49-F238E27FC236}">
                <a16:creationId xmlns:a16="http://schemas.microsoft.com/office/drawing/2014/main" id="{A5D924D4-8162-433F-8237-6F23D7127DB2}"/>
              </a:ext>
            </a:extLst>
          </p:cNvPr>
          <p:cNvPicPr>
            <a:picLocks noChangeAspect="1"/>
          </p:cNvPicPr>
          <p:nvPr/>
        </p:nvPicPr>
        <p:blipFill>
          <a:blip r:embed="rId3"/>
          <a:stretch>
            <a:fillRect/>
          </a:stretch>
        </p:blipFill>
        <p:spPr>
          <a:xfrm>
            <a:off x="4614774" y="2891144"/>
            <a:ext cx="581025" cy="295275"/>
          </a:xfrm>
          <a:prstGeom prst="rect">
            <a:avLst/>
          </a:prstGeom>
        </p:spPr>
      </p:pic>
      <p:sp>
        <p:nvSpPr>
          <p:cNvPr id="70" name="Slide Number Placeholder 69">
            <a:extLst>
              <a:ext uri="{FF2B5EF4-FFF2-40B4-BE49-F238E27FC236}">
                <a16:creationId xmlns:a16="http://schemas.microsoft.com/office/drawing/2014/main" id="{2CFC14A9-6C7D-4BC8-84F9-444891984AD2}"/>
              </a:ext>
            </a:extLst>
          </p:cNvPr>
          <p:cNvSpPr>
            <a:spLocks noGrp="1"/>
          </p:cNvSpPr>
          <p:nvPr>
            <p:ph type="sldNum" sz="quarter" idx="12"/>
          </p:nvPr>
        </p:nvSpPr>
        <p:spPr>
          <a:xfrm>
            <a:off x="6493727" y="4853898"/>
            <a:ext cx="2133600" cy="273844"/>
          </a:xfrm>
        </p:spPr>
        <p:txBody>
          <a:bodyPr/>
          <a:lstStyle/>
          <a:p>
            <a:pPr>
              <a:defRPr/>
            </a:pPr>
            <a:fld id="{3FF2C605-4958-CF43-AA48-80339EFDB0AF}" type="slidenum">
              <a:rPr lang="en-US" smtClean="0"/>
              <a:pPr>
                <a:defRPr/>
              </a:pPr>
              <a:t>2</a:t>
            </a:fld>
            <a:endParaRPr lang="en-US"/>
          </a:p>
        </p:txBody>
      </p:sp>
      <p:pic>
        <p:nvPicPr>
          <p:cNvPr id="42" name="Picture 41" descr="Icon&#10;&#10;Description automatically generated">
            <a:extLst>
              <a:ext uri="{FF2B5EF4-FFF2-40B4-BE49-F238E27FC236}">
                <a16:creationId xmlns:a16="http://schemas.microsoft.com/office/drawing/2014/main" id="{DB2CC205-EA2F-4561-80C5-CB85F684D35A}"/>
              </a:ext>
            </a:extLst>
          </p:cNvPr>
          <p:cNvPicPr>
            <a:picLocks noChangeAspect="1"/>
          </p:cNvPicPr>
          <p:nvPr/>
        </p:nvPicPr>
        <p:blipFill>
          <a:blip r:embed="rId4"/>
          <a:stretch>
            <a:fillRect/>
          </a:stretch>
        </p:blipFill>
        <p:spPr>
          <a:xfrm>
            <a:off x="2700593" y="4155402"/>
            <a:ext cx="442011" cy="442011"/>
          </a:xfrm>
          <a:prstGeom prst="rect">
            <a:avLst/>
          </a:prstGeom>
        </p:spPr>
      </p:pic>
      <p:pic>
        <p:nvPicPr>
          <p:cNvPr id="49" name="Picture 48">
            <a:extLst>
              <a:ext uri="{FF2B5EF4-FFF2-40B4-BE49-F238E27FC236}">
                <a16:creationId xmlns:a16="http://schemas.microsoft.com/office/drawing/2014/main" id="{7196B181-A7CE-4CD1-941D-518117B54478}"/>
              </a:ext>
            </a:extLst>
          </p:cNvPr>
          <p:cNvPicPr>
            <a:picLocks noChangeAspect="1"/>
          </p:cNvPicPr>
          <p:nvPr/>
        </p:nvPicPr>
        <p:blipFill>
          <a:blip r:embed="rId3"/>
          <a:stretch>
            <a:fillRect/>
          </a:stretch>
        </p:blipFill>
        <p:spPr>
          <a:xfrm>
            <a:off x="1385191" y="3523805"/>
            <a:ext cx="581025" cy="295275"/>
          </a:xfrm>
          <a:prstGeom prst="rect">
            <a:avLst/>
          </a:prstGeom>
        </p:spPr>
      </p:pic>
      <p:pic>
        <p:nvPicPr>
          <p:cNvPr id="50" name="Picture 49" descr="Icon&#10;&#10;Description automatically generated">
            <a:extLst>
              <a:ext uri="{FF2B5EF4-FFF2-40B4-BE49-F238E27FC236}">
                <a16:creationId xmlns:a16="http://schemas.microsoft.com/office/drawing/2014/main" id="{DA5EC4F8-3FD2-4407-8D1D-2B3427E0D5DC}"/>
              </a:ext>
            </a:extLst>
          </p:cNvPr>
          <p:cNvPicPr>
            <a:picLocks noChangeAspect="1"/>
          </p:cNvPicPr>
          <p:nvPr/>
        </p:nvPicPr>
        <p:blipFill>
          <a:blip r:embed="rId6"/>
          <a:stretch>
            <a:fillRect/>
          </a:stretch>
        </p:blipFill>
        <p:spPr>
          <a:xfrm flipH="1">
            <a:off x="3101627" y="3389659"/>
            <a:ext cx="164127" cy="164127"/>
          </a:xfrm>
          <a:prstGeom prst="rect">
            <a:avLst/>
          </a:prstGeom>
        </p:spPr>
      </p:pic>
      <p:pic>
        <p:nvPicPr>
          <p:cNvPr id="23" name="Picture 22" descr="Logo, company name&#10;&#10;Description automatically generated">
            <a:extLst>
              <a:ext uri="{FF2B5EF4-FFF2-40B4-BE49-F238E27FC236}">
                <a16:creationId xmlns:a16="http://schemas.microsoft.com/office/drawing/2014/main" id="{72E0B1E5-BA67-4D13-848F-986DAC06A8E6}"/>
              </a:ext>
            </a:extLst>
          </p:cNvPr>
          <p:cNvPicPr>
            <a:picLocks noChangeAspect="1"/>
          </p:cNvPicPr>
          <p:nvPr/>
        </p:nvPicPr>
        <p:blipFill>
          <a:blip r:embed="rId8"/>
          <a:stretch>
            <a:fillRect/>
          </a:stretch>
        </p:blipFill>
        <p:spPr>
          <a:xfrm>
            <a:off x="1038219" y="4314177"/>
            <a:ext cx="523499" cy="283236"/>
          </a:xfrm>
          <a:prstGeom prst="rect">
            <a:avLst/>
          </a:prstGeom>
        </p:spPr>
      </p:pic>
      <p:pic>
        <p:nvPicPr>
          <p:cNvPr id="51" name="Picture 50" descr="Logo, company name&#10;&#10;Description automatically generated">
            <a:extLst>
              <a:ext uri="{FF2B5EF4-FFF2-40B4-BE49-F238E27FC236}">
                <a16:creationId xmlns:a16="http://schemas.microsoft.com/office/drawing/2014/main" id="{4203DD03-6B92-4920-A482-D1997B4AC16E}"/>
              </a:ext>
            </a:extLst>
          </p:cNvPr>
          <p:cNvPicPr>
            <a:picLocks noChangeAspect="1"/>
          </p:cNvPicPr>
          <p:nvPr/>
        </p:nvPicPr>
        <p:blipFill>
          <a:blip r:embed="rId8"/>
          <a:stretch>
            <a:fillRect/>
          </a:stretch>
        </p:blipFill>
        <p:spPr>
          <a:xfrm>
            <a:off x="454130" y="4330637"/>
            <a:ext cx="523499" cy="283236"/>
          </a:xfrm>
          <a:prstGeom prst="rect">
            <a:avLst/>
          </a:prstGeom>
        </p:spPr>
      </p:pic>
      <p:pic>
        <p:nvPicPr>
          <p:cNvPr id="52" name="Picture 51" descr="Logo, company name&#10;&#10;Description automatically generated">
            <a:extLst>
              <a:ext uri="{FF2B5EF4-FFF2-40B4-BE49-F238E27FC236}">
                <a16:creationId xmlns:a16="http://schemas.microsoft.com/office/drawing/2014/main" id="{D796DDAC-6365-429C-9334-A45A2AE25940}"/>
              </a:ext>
            </a:extLst>
          </p:cNvPr>
          <p:cNvPicPr>
            <a:picLocks noChangeAspect="1"/>
          </p:cNvPicPr>
          <p:nvPr/>
        </p:nvPicPr>
        <p:blipFill>
          <a:blip r:embed="rId8"/>
          <a:stretch>
            <a:fillRect/>
          </a:stretch>
        </p:blipFill>
        <p:spPr>
          <a:xfrm>
            <a:off x="452711" y="4322493"/>
            <a:ext cx="523499" cy="283236"/>
          </a:xfrm>
          <a:prstGeom prst="rect">
            <a:avLst/>
          </a:prstGeom>
        </p:spPr>
      </p:pic>
      <p:pic>
        <p:nvPicPr>
          <p:cNvPr id="34" name="Picture 33" descr="Logo, company name&#10;&#10;Description automatically generated">
            <a:extLst>
              <a:ext uri="{FF2B5EF4-FFF2-40B4-BE49-F238E27FC236}">
                <a16:creationId xmlns:a16="http://schemas.microsoft.com/office/drawing/2014/main" id="{52DD79AC-454C-4F71-8C9F-46F1E687A0C9}"/>
              </a:ext>
            </a:extLst>
          </p:cNvPr>
          <p:cNvPicPr>
            <a:picLocks noChangeAspect="1"/>
          </p:cNvPicPr>
          <p:nvPr/>
        </p:nvPicPr>
        <p:blipFill>
          <a:blip r:embed="rId9"/>
          <a:stretch>
            <a:fillRect/>
          </a:stretch>
        </p:blipFill>
        <p:spPr>
          <a:xfrm rot="21188963">
            <a:off x="4560124" y="4342251"/>
            <a:ext cx="534329" cy="289096"/>
          </a:xfrm>
          <a:prstGeom prst="rect">
            <a:avLst/>
          </a:prstGeom>
        </p:spPr>
      </p:pic>
      <p:pic>
        <p:nvPicPr>
          <p:cNvPr id="53" name="Picture 52" descr="Logo, company name&#10;&#10;Description automatically generated">
            <a:extLst>
              <a:ext uri="{FF2B5EF4-FFF2-40B4-BE49-F238E27FC236}">
                <a16:creationId xmlns:a16="http://schemas.microsoft.com/office/drawing/2014/main" id="{1FE85219-8761-4321-A8D7-55C590FA8DA1}"/>
              </a:ext>
            </a:extLst>
          </p:cNvPr>
          <p:cNvPicPr>
            <a:picLocks noChangeAspect="1"/>
          </p:cNvPicPr>
          <p:nvPr/>
        </p:nvPicPr>
        <p:blipFill>
          <a:blip r:embed="rId8"/>
          <a:stretch>
            <a:fillRect/>
          </a:stretch>
        </p:blipFill>
        <p:spPr>
          <a:xfrm>
            <a:off x="448009" y="4324144"/>
            <a:ext cx="523499" cy="283236"/>
          </a:xfrm>
          <a:prstGeom prst="rect">
            <a:avLst/>
          </a:prstGeom>
        </p:spPr>
      </p:pic>
      <p:cxnSp>
        <p:nvCxnSpPr>
          <p:cNvPr id="13" name="Straight Connector 12">
            <a:extLst>
              <a:ext uri="{FF2B5EF4-FFF2-40B4-BE49-F238E27FC236}">
                <a16:creationId xmlns:a16="http://schemas.microsoft.com/office/drawing/2014/main" id="{49DFA4CA-C74D-4027-B758-4B992D74D0D0}"/>
              </a:ext>
            </a:extLst>
          </p:cNvPr>
          <p:cNvCxnSpPr>
            <a:cxnSpLocks/>
          </p:cNvCxnSpPr>
          <p:nvPr/>
        </p:nvCxnSpPr>
        <p:spPr>
          <a:xfrm>
            <a:off x="1038219" y="4618490"/>
            <a:ext cx="7574002" cy="0"/>
          </a:xfrm>
          <a:prstGeom prst="line">
            <a:avLst/>
          </a:prstGeom>
          <a:ln w="19050">
            <a:solidFill>
              <a:srgbClr val="CC0001"/>
            </a:solidFill>
            <a:prstDash val="solid"/>
          </a:ln>
        </p:spPr>
        <p:style>
          <a:lnRef idx="1">
            <a:schemeClr val="accent2"/>
          </a:lnRef>
          <a:fillRef idx="0">
            <a:schemeClr val="accent2"/>
          </a:fillRef>
          <a:effectRef idx="0">
            <a:schemeClr val="accent2"/>
          </a:effectRef>
          <a:fontRef idx="minor">
            <a:schemeClr val="tx1"/>
          </a:fontRef>
        </p:style>
      </p:cxnSp>
      <p:pic>
        <p:nvPicPr>
          <p:cNvPr id="55" name="Picture 54">
            <a:extLst>
              <a:ext uri="{FF2B5EF4-FFF2-40B4-BE49-F238E27FC236}">
                <a16:creationId xmlns:a16="http://schemas.microsoft.com/office/drawing/2014/main" id="{180C51B9-9641-4DB9-A385-BE3EEC38D6F5}"/>
              </a:ext>
            </a:extLst>
          </p:cNvPr>
          <p:cNvPicPr>
            <a:picLocks noChangeAspect="1"/>
          </p:cNvPicPr>
          <p:nvPr/>
        </p:nvPicPr>
        <p:blipFill>
          <a:blip r:embed="rId3"/>
          <a:stretch>
            <a:fillRect/>
          </a:stretch>
        </p:blipFill>
        <p:spPr>
          <a:xfrm>
            <a:off x="5152345" y="3551888"/>
            <a:ext cx="581025" cy="295275"/>
          </a:xfrm>
          <a:prstGeom prst="rect">
            <a:avLst/>
          </a:prstGeom>
        </p:spPr>
      </p:pic>
      <p:pic>
        <p:nvPicPr>
          <p:cNvPr id="57" name="Picture 56" descr="Icon&#10;&#10;Description automatically generated">
            <a:extLst>
              <a:ext uri="{FF2B5EF4-FFF2-40B4-BE49-F238E27FC236}">
                <a16:creationId xmlns:a16="http://schemas.microsoft.com/office/drawing/2014/main" id="{449E4DEF-D3C1-48CE-A99B-FA816D0808F8}"/>
              </a:ext>
            </a:extLst>
          </p:cNvPr>
          <p:cNvPicPr>
            <a:picLocks noChangeAspect="1"/>
          </p:cNvPicPr>
          <p:nvPr/>
        </p:nvPicPr>
        <p:blipFill>
          <a:blip r:embed="rId6"/>
          <a:stretch>
            <a:fillRect/>
          </a:stretch>
        </p:blipFill>
        <p:spPr>
          <a:xfrm flipH="1">
            <a:off x="4390741" y="3448445"/>
            <a:ext cx="164127" cy="164127"/>
          </a:xfrm>
          <a:prstGeom prst="rect">
            <a:avLst/>
          </a:prstGeom>
        </p:spPr>
      </p:pic>
      <p:pic>
        <p:nvPicPr>
          <p:cNvPr id="58" name="Picture 57" descr="Logo&#10;&#10;Description automatically generated">
            <a:extLst>
              <a:ext uri="{FF2B5EF4-FFF2-40B4-BE49-F238E27FC236}">
                <a16:creationId xmlns:a16="http://schemas.microsoft.com/office/drawing/2014/main" id="{05B49592-AE4C-42DC-9BD9-0EAEE3356A88}"/>
              </a:ext>
            </a:extLst>
          </p:cNvPr>
          <p:cNvPicPr>
            <a:picLocks noChangeAspect="1"/>
          </p:cNvPicPr>
          <p:nvPr/>
        </p:nvPicPr>
        <p:blipFill>
          <a:blip r:embed="rId10"/>
          <a:stretch>
            <a:fillRect/>
          </a:stretch>
        </p:blipFill>
        <p:spPr>
          <a:xfrm rot="10800000" flipV="1">
            <a:off x="8644906" y="4164977"/>
            <a:ext cx="602568" cy="427180"/>
          </a:xfrm>
          <a:prstGeom prst="rect">
            <a:avLst/>
          </a:prstGeom>
        </p:spPr>
      </p:pic>
      <p:sp>
        <p:nvSpPr>
          <p:cNvPr id="59" name="Rectangle 58">
            <a:extLst>
              <a:ext uri="{FF2B5EF4-FFF2-40B4-BE49-F238E27FC236}">
                <a16:creationId xmlns:a16="http://schemas.microsoft.com/office/drawing/2014/main" id="{9541D592-108A-4225-AE1C-A27C5923396B}"/>
              </a:ext>
            </a:extLst>
          </p:cNvPr>
          <p:cNvSpPr/>
          <p:nvPr/>
        </p:nvSpPr>
        <p:spPr>
          <a:xfrm>
            <a:off x="124672" y="4155442"/>
            <a:ext cx="907374" cy="52065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2" name="Picture 61" descr="Logo, company name&#10;&#10;Description automatically generated">
            <a:extLst>
              <a:ext uri="{FF2B5EF4-FFF2-40B4-BE49-F238E27FC236}">
                <a16:creationId xmlns:a16="http://schemas.microsoft.com/office/drawing/2014/main" id="{06FBBB31-FCBF-4A05-B73B-4038AEE33D4A}"/>
              </a:ext>
            </a:extLst>
          </p:cNvPr>
          <p:cNvPicPr>
            <a:picLocks noChangeAspect="1"/>
          </p:cNvPicPr>
          <p:nvPr/>
        </p:nvPicPr>
        <p:blipFill>
          <a:blip r:embed="rId8"/>
          <a:stretch>
            <a:fillRect/>
          </a:stretch>
        </p:blipFill>
        <p:spPr>
          <a:xfrm>
            <a:off x="3957069" y="4326503"/>
            <a:ext cx="523499" cy="283236"/>
          </a:xfrm>
          <a:prstGeom prst="rect">
            <a:avLst/>
          </a:prstGeom>
        </p:spPr>
      </p:pic>
      <p:pic>
        <p:nvPicPr>
          <p:cNvPr id="63" name="Picture 62">
            <a:extLst>
              <a:ext uri="{FF2B5EF4-FFF2-40B4-BE49-F238E27FC236}">
                <a16:creationId xmlns:a16="http://schemas.microsoft.com/office/drawing/2014/main" id="{E2F8EF4B-E8F0-43D5-9739-96AC3CF5F8B5}"/>
              </a:ext>
            </a:extLst>
          </p:cNvPr>
          <p:cNvPicPr>
            <a:picLocks noChangeAspect="1"/>
          </p:cNvPicPr>
          <p:nvPr/>
        </p:nvPicPr>
        <p:blipFill>
          <a:blip r:embed="rId3"/>
          <a:stretch>
            <a:fillRect/>
          </a:stretch>
        </p:blipFill>
        <p:spPr>
          <a:xfrm>
            <a:off x="4190055" y="3345280"/>
            <a:ext cx="581025" cy="295275"/>
          </a:xfrm>
          <a:prstGeom prst="rect">
            <a:avLst/>
          </a:prstGeom>
        </p:spPr>
      </p:pic>
      <p:sp>
        <p:nvSpPr>
          <p:cNvPr id="64" name="Rectangle 63">
            <a:extLst>
              <a:ext uri="{FF2B5EF4-FFF2-40B4-BE49-F238E27FC236}">
                <a16:creationId xmlns:a16="http://schemas.microsoft.com/office/drawing/2014/main" id="{6D945E68-7854-44CB-9191-C76B27FE65BC}"/>
              </a:ext>
            </a:extLst>
          </p:cNvPr>
          <p:cNvSpPr/>
          <p:nvPr/>
        </p:nvSpPr>
        <p:spPr>
          <a:xfrm>
            <a:off x="8587298" y="3366074"/>
            <a:ext cx="556702" cy="52065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FDCCD1F-25BF-4E0B-B195-84B25714D152}"/>
              </a:ext>
            </a:extLst>
          </p:cNvPr>
          <p:cNvSpPr/>
          <p:nvPr/>
        </p:nvSpPr>
        <p:spPr>
          <a:xfrm>
            <a:off x="8602796" y="4108399"/>
            <a:ext cx="662547" cy="52065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CAE3B8-C25A-46FD-B37F-CB47ACEFFFF3}"/>
              </a:ext>
            </a:extLst>
          </p:cNvPr>
          <p:cNvSpPr>
            <a:spLocks noGrp="1"/>
          </p:cNvSpPr>
          <p:nvPr>
            <p:ph idx="1"/>
          </p:nvPr>
        </p:nvSpPr>
        <p:spPr>
          <a:xfrm>
            <a:off x="466391" y="1140982"/>
            <a:ext cx="8229600" cy="3063808"/>
          </a:xfrm>
          <a:noFill/>
        </p:spPr>
        <p:txBody>
          <a:bodyPr/>
          <a:lstStyle/>
          <a:p>
            <a:pPr>
              <a:spcBef>
                <a:spcPts val="0"/>
              </a:spcBef>
              <a:spcAft>
                <a:spcPts val="600"/>
              </a:spcAft>
              <a:buFont typeface="Wingdings" panose="05000000000000000000" pitchFamily="2" charset="2"/>
              <a:buChar char="§"/>
            </a:pPr>
            <a:r>
              <a:rPr lang="en-US" sz="2200" dirty="0">
                <a:solidFill>
                  <a:srgbClr val="C00000"/>
                </a:solidFill>
                <a:latin typeface="+mn-lt"/>
              </a:rPr>
              <a:t>Autonomous UAVs have a variety of applications</a:t>
            </a:r>
          </a:p>
          <a:p>
            <a:pPr lvl="2">
              <a:spcBef>
                <a:spcPts val="0"/>
              </a:spcBef>
              <a:buFont typeface="Arial" panose="020B0604020202020204" pitchFamily="34" charset="0"/>
              <a:buChar char="•"/>
            </a:pPr>
            <a:r>
              <a:rPr lang="en-US" dirty="0">
                <a:solidFill>
                  <a:srgbClr val="C00000"/>
                </a:solidFill>
                <a:latin typeface="+mn-lt"/>
              </a:rPr>
              <a:t>Network Coverage</a:t>
            </a:r>
          </a:p>
          <a:p>
            <a:pPr lvl="2">
              <a:spcBef>
                <a:spcPts val="0"/>
              </a:spcBef>
              <a:buFont typeface="Arial" panose="020B0604020202020204" pitchFamily="34" charset="0"/>
              <a:buChar char="•"/>
            </a:pPr>
            <a:r>
              <a:rPr lang="en-US" dirty="0">
                <a:solidFill>
                  <a:srgbClr val="C00000"/>
                </a:solidFill>
                <a:latin typeface="+mn-lt"/>
              </a:rPr>
              <a:t>Search and Rescue</a:t>
            </a:r>
          </a:p>
          <a:p>
            <a:pPr lvl="2">
              <a:spcBef>
                <a:spcPts val="0"/>
              </a:spcBef>
              <a:buFont typeface="Arial" panose="020B0604020202020204" pitchFamily="34" charset="0"/>
              <a:buChar char="•"/>
            </a:pPr>
            <a:r>
              <a:rPr lang="en-US" dirty="0">
                <a:solidFill>
                  <a:srgbClr val="C00000"/>
                </a:solidFill>
                <a:latin typeface="+mn-lt"/>
              </a:rPr>
              <a:t>Traffic Surveillance</a:t>
            </a:r>
          </a:p>
          <a:p>
            <a:pPr>
              <a:spcBef>
                <a:spcPts val="600"/>
              </a:spcBef>
              <a:buFont typeface="Wingdings" panose="05000000000000000000" pitchFamily="2" charset="2"/>
              <a:buChar char="§"/>
            </a:pPr>
            <a:r>
              <a:rPr lang="en-US" sz="2200" dirty="0">
                <a:solidFill>
                  <a:srgbClr val="C00000"/>
                </a:solidFill>
                <a:latin typeface="+mn-lt"/>
              </a:rPr>
              <a:t>Major problem faced by researchers is real-world testing</a:t>
            </a:r>
          </a:p>
          <a:p>
            <a:pPr>
              <a:spcBef>
                <a:spcPts val="600"/>
              </a:spcBef>
              <a:buFont typeface="Wingdings" panose="05000000000000000000" pitchFamily="2" charset="2"/>
              <a:buChar char="§"/>
            </a:pPr>
            <a:r>
              <a:rPr lang="en-US" sz="2200" dirty="0">
                <a:solidFill>
                  <a:srgbClr val="C00000"/>
                </a:solidFill>
                <a:latin typeface="+mn-lt"/>
              </a:rPr>
              <a:t>AERPAW provides remote access to researchers for flexible and programmable experiments</a:t>
            </a:r>
          </a:p>
          <a:p>
            <a:pPr>
              <a:spcBef>
                <a:spcPts val="600"/>
              </a:spcBef>
              <a:buFont typeface="Wingdings" panose="05000000000000000000" pitchFamily="2" charset="2"/>
              <a:buChar char="§"/>
            </a:pPr>
            <a:r>
              <a:rPr lang="en-US" sz="2200" dirty="0">
                <a:solidFill>
                  <a:srgbClr val="C00000"/>
                </a:solidFill>
                <a:latin typeface="+mn-lt"/>
              </a:rPr>
              <a:t>Our goal - demonstrate the differences observed </a:t>
            </a:r>
            <a:r>
              <a:rPr lang="en-US" sz="2200">
                <a:solidFill>
                  <a:srgbClr val="C00000"/>
                </a:solidFill>
                <a:latin typeface="+mn-lt"/>
              </a:rPr>
              <a:t>when an experiment </a:t>
            </a:r>
            <a:r>
              <a:rPr lang="en-US" sz="2200" dirty="0">
                <a:solidFill>
                  <a:srgbClr val="C00000"/>
                </a:solidFill>
                <a:latin typeface="+mn-lt"/>
              </a:rPr>
              <a:t>is run in the AERPAW emulation environment versus the actual testbed</a:t>
            </a:r>
          </a:p>
          <a:p>
            <a:pPr>
              <a:spcBef>
                <a:spcPts val="800"/>
              </a:spcBef>
              <a:buFont typeface="Wingdings" panose="05000000000000000000" pitchFamily="2" charset="2"/>
              <a:buChar char="§"/>
            </a:pPr>
            <a:endParaRPr lang="en-US" dirty="0">
              <a:solidFill>
                <a:srgbClr val="C00000"/>
              </a:solidFill>
              <a:latin typeface="+mn-lt"/>
            </a:endParaRPr>
          </a:p>
        </p:txBody>
      </p:sp>
    </p:spTree>
    <p:extLst>
      <p:ext uri="{BB962C8B-B14F-4D97-AF65-F5344CB8AC3E}">
        <p14:creationId xmlns:p14="http://schemas.microsoft.com/office/powerpoint/2010/main" val="246174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par>
                                <p:cTn id="56" presetID="10" presetClass="entr" presetSubtype="0" fill="hold"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1000"/>
                            </p:stCondLst>
                            <p:childTnLst>
                              <p:par>
                                <p:cTn id="63" presetID="42" presetClass="path" presetSubtype="0" accel="50000" decel="50000" fill="hold" nodeType="afterEffect">
                                  <p:stCondLst>
                                    <p:cond delay="0"/>
                                  </p:stCondLst>
                                  <p:childTnLst>
                                    <p:animMotion origin="layout" path="M -4.44444E-6 -1.7284E-6 L -0.2085 0.04753 " pathEditMode="relative" rAng="0" ptsTypes="AA">
                                      <p:cBhvr>
                                        <p:cTn id="64" dur="500" fill="hold"/>
                                        <p:tgtEl>
                                          <p:spTgt spid="43"/>
                                        </p:tgtEl>
                                        <p:attrNameLst>
                                          <p:attrName>ppt_x</p:attrName>
                                          <p:attrName>ppt_y</p:attrName>
                                        </p:attrNameLst>
                                      </p:cBhvr>
                                      <p:rCtr x="-10434" y="2377"/>
                                    </p:animMotion>
                                  </p:childTnLst>
                                </p:cTn>
                              </p:par>
                              <p:par>
                                <p:cTn id="65" presetID="42" presetClass="path" presetSubtype="0" accel="50000" decel="50000" fill="hold" nodeType="withEffect">
                                  <p:stCondLst>
                                    <p:cond delay="0"/>
                                  </p:stCondLst>
                                  <p:childTnLst>
                                    <p:animMotion origin="layout" path="M 1.66667E-6 1.35802E-6 L 0.19757 -0.0179 " pathEditMode="relative" rAng="0" ptsTypes="AA">
                                      <p:cBhvr>
                                        <p:cTn id="66" dur="500" fill="hold"/>
                                        <p:tgtEl>
                                          <p:spTgt spid="45"/>
                                        </p:tgtEl>
                                        <p:attrNameLst>
                                          <p:attrName>ppt_x</p:attrName>
                                          <p:attrName>ppt_y</p:attrName>
                                        </p:attrNameLst>
                                      </p:cBhvr>
                                      <p:rCtr x="9878" y="-895"/>
                                    </p:animMotion>
                                  </p:childTnLst>
                                </p:cTn>
                              </p:par>
                              <p:par>
                                <p:cTn id="67" presetID="42" presetClass="path" presetSubtype="0" accel="50000" decel="50000" fill="hold" nodeType="withEffect">
                                  <p:stCondLst>
                                    <p:cond delay="0"/>
                                  </p:stCondLst>
                                  <p:childTnLst>
                                    <p:animMotion origin="layout" path="M 5.55556E-7 -3.45679E-6 L -0.00052 0.05247 " pathEditMode="relative" rAng="0" ptsTypes="AA">
                                      <p:cBhvr>
                                        <p:cTn id="68" dur="500" fill="hold"/>
                                        <p:tgtEl>
                                          <p:spTgt spid="44"/>
                                        </p:tgtEl>
                                        <p:attrNameLst>
                                          <p:attrName>ppt_x</p:attrName>
                                          <p:attrName>ppt_y</p:attrName>
                                        </p:attrNameLst>
                                      </p:cBhvr>
                                      <p:rCtr x="-35" y="2623"/>
                                    </p:animMotion>
                                  </p:childTnLst>
                                </p:cTn>
                              </p:par>
                            </p:childTnLst>
                          </p:cTn>
                        </p:par>
                        <p:par>
                          <p:cTn id="69" fill="hold">
                            <p:stCondLst>
                              <p:cond delay="1500"/>
                            </p:stCondLst>
                            <p:childTnLst>
                              <p:par>
                                <p:cTn id="70" presetID="22" presetClass="entr" presetSubtype="1" fill="hold" grpId="0" nodeType="after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wipe(up)">
                                      <p:cBhvr>
                                        <p:cTn id="72" dur="500"/>
                                        <p:tgtEl>
                                          <p:spTgt spid="47"/>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up)">
                                      <p:cBhvr>
                                        <p:cTn id="75" dur="500"/>
                                        <p:tgtEl>
                                          <p:spTgt spid="46"/>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wipe(up)">
                                      <p:cBhvr>
                                        <p:cTn id="78" dur="500"/>
                                        <p:tgtEl>
                                          <p:spTgt spid="4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3">
                                            <p:txEl>
                                              <p:pRg st="2" end="2"/>
                                            </p:txEl>
                                          </p:spTgt>
                                        </p:tgtEl>
                                        <p:attrNameLst>
                                          <p:attrName>style.visibility</p:attrName>
                                        </p:attrNameLst>
                                      </p:cBhvr>
                                      <p:to>
                                        <p:strVal val="visible"/>
                                      </p:to>
                                    </p:set>
                                    <p:animEffect transition="in" filter="wipe(left)">
                                      <p:cBhvr>
                                        <p:cTn id="83" dur="500"/>
                                        <p:tgtEl>
                                          <p:spTgt spid="3">
                                            <p:txEl>
                                              <p:pRg st="2" end="2"/>
                                            </p:txEl>
                                          </p:spTgt>
                                        </p:tgtEl>
                                      </p:cBhvr>
                                    </p:animEffect>
                                  </p:childTnLst>
                                </p:cTn>
                              </p:par>
                              <p:par>
                                <p:cTn id="84" presetID="10" presetClass="exit" presetSubtype="0" fill="hold" nodeType="withEffect">
                                  <p:stCondLst>
                                    <p:cond delay="0"/>
                                  </p:stCondLst>
                                  <p:childTnLst>
                                    <p:animEffect transition="out" filter="fade">
                                      <p:cBhvr>
                                        <p:cTn id="85" dur="250"/>
                                        <p:tgtEl>
                                          <p:spTgt spid="13"/>
                                        </p:tgtEl>
                                      </p:cBhvr>
                                    </p:animEffect>
                                    <p:set>
                                      <p:cBhvr>
                                        <p:cTn id="86" dur="1" fill="hold">
                                          <p:stCondLst>
                                            <p:cond delay="249"/>
                                          </p:stCondLst>
                                        </p:cTn>
                                        <p:tgtEl>
                                          <p:spTgt spid="13"/>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250"/>
                                        <p:tgtEl>
                                          <p:spTgt spid="48"/>
                                        </p:tgtEl>
                                      </p:cBhvr>
                                    </p:animEffect>
                                    <p:set>
                                      <p:cBhvr>
                                        <p:cTn id="89" dur="1" fill="hold">
                                          <p:stCondLst>
                                            <p:cond delay="249"/>
                                          </p:stCondLst>
                                        </p:cTn>
                                        <p:tgtEl>
                                          <p:spTgt spid="48"/>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250"/>
                                        <p:tgtEl>
                                          <p:spTgt spid="47"/>
                                        </p:tgtEl>
                                      </p:cBhvr>
                                    </p:animEffect>
                                    <p:set>
                                      <p:cBhvr>
                                        <p:cTn id="92" dur="1" fill="hold">
                                          <p:stCondLst>
                                            <p:cond delay="249"/>
                                          </p:stCondLst>
                                        </p:cTn>
                                        <p:tgtEl>
                                          <p:spTgt spid="47"/>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250"/>
                                        <p:tgtEl>
                                          <p:spTgt spid="46"/>
                                        </p:tgtEl>
                                      </p:cBhvr>
                                    </p:animEffect>
                                    <p:set>
                                      <p:cBhvr>
                                        <p:cTn id="95" dur="1" fill="hold">
                                          <p:stCondLst>
                                            <p:cond delay="249"/>
                                          </p:stCondLst>
                                        </p:cTn>
                                        <p:tgtEl>
                                          <p:spTgt spid="46"/>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250"/>
                                        <p:tgtEl>
                                          <p:spTgt spid="29"/>
                                        </p:tgtEl>
                                      </p:cBhvr>
                                    </p:animEffect>
                                    <p:set>
                                      <p:cBhvr>
                                        <p:cTn id="98" dur="1" fill="hold">
                                          <p:stCondLst>
                                            <p:cond delay="249"/>
                                          </p:stCondLst>
                                        </p:cTn>
                                        <p:tgtEl>
                                          <p:spTgt spid="29"/>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250"/>
                                        <p:tgtEl>
                                          <p:spTgt spid="30"/>
                                        </p:tgtEl>
                                      </p:cBhvr>
                                    </p:animEffect>
                                    <p:set>
                                      <p:cBhvr>
                                        <p:cTn id="101" dur="1" fill="hold">
                                          <p:stCondLst>
                                            <p:cond delay="249"/>
                                          </p:stCondLst>
                                        </p:cTn>
                                        <p:tgtEl>
                                          <p:spTgt spid="30"/>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250"/>
                                        <p:tgtEl>
                                          <p:spTgt spid="31"/>
                                        </p:tgtEl>
                                      </p:cBhvr>
                                    </p:animEffect>
                                    <p:set>
                                      <p:cBhvr>
                                        <p:cTn id="104" dur="1" fill="hold">
                                          <p:stCondLst>
                                            <p:cond delay="249"/>
                                          </p:stCondLst>
                                        </p:cTn>
                                        <p:tgtEl>
                                          <p:spTgt spid="31"/>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250"/>
                                        <p:tgtEl>
                                          <p:spTgt spid="32"/>
                                        </p:tgtEl>
                                      </p:cBhvr>
                                    </p:animEffect>
                                    <p:set>
                                      <p:cBhvr>
                                        <p:cTn id="107" dur="1" fill="hold">
                                          <p:stCondLst>
                                            <p:cond delay="249"/>
                                          </p:stCondLst>
                                        </p:cTn>
                                        <p:tgtEl>
                                          <p:spTgt spid="32"/>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250"/>
                                        <p:tgtEl>
                                          <p:spTgt spid="33"/>
                                        </p:tgtEl>
                                      </p:cBhvr>
                                    </p:animEffect>
                                    <p:set>
                                      <p:cBhvr>
                                        <p:cTn id="110" dur="1" fill="hold">
                                          <p:stCondLst>
                                            <p:cond delay="249"/>
                                          </p:stCondLst>
                                        </p:cTn>
                                        <p:tgtEl>
                                          <p:spTgt spid="33"/>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250"/>
                                        <p:tgtEl>
                                          <p:spTgt spid="36"/>
                                        </p:tgtEl>
                                      </p:cBhvr>
                                    </p:animEffect>
                                    <p:set>
                                      <p:cBhvr>
                                        <p:cTn id="113" dur="1" fill="hold">
                                          <p:stCondLst>
                                            <p:cond delay="249"/>
                                          </p:stCondLst>
                                        </p:cTn>
                                        <p:tgtEl>
                                          <p:spTgt spid="36"/>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250"/>
                                        <p:tgtEl>
                                          <p:spTgt spid="37"/>
                                        </p:tgtEl>
                                      </p:cBhvr>
                                    </p:animEffect>
                                    <p:set>
                                      <p:cBhvr>
                                        <p:cTn id="116" dur="1" fill="hold">
                                          <p:stCondLst>
                                            <p:cond delay="249"/>
                                          </p:stCondLst>
                                        </p:cTn>
                                        <p:tgtEl>
                                          <p:spTgt spid="37"/>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250"/>
                                        <p:tgtEl>
                                          <p:spTgt spid="38"/>
                                        </p:tgtEl>
                                      </p:cBhvr>
                                    </p:animEffect>
                                    <p:set>
                                      <p:cBhvr>
                                        <p:cTn id="119" dur="1" fill="hold">
                                          <p:stCondLst>
                                            <p:cond delay="249"/>
                                          </p:stCondLst>
                                        </p:cTn>
                                        <p:tgtEl>
                                          <p:spTgt spid="38"/>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250"/>
                                        <p:tgtEl>
                                          <p:spTgt spid="40"/>
                                        </p:tgtEl>
                                      </p:cBhvr>
                                    </p:animEffect>
                                    <p:set>
                                      <p:cBhvr>
                                        <p:cTn id="122" dur="1" fill="hold">
                                          <p:stCondLst>
                                            <p:cond delay="249"/>
                                          </p:stCondLst>
                                        </p:cTn>
                                        <p:tgtEl>
                                          <p:spTgt spid="40"/>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250"/>
                                        <p:tgtEl>
                                          <p:spTgt spid="43"/>
                                        </p:tgtEl>
                                      </p:cBhvr>
                                    </p:animEffect>
                                    <p:set>
                                      <p:cBhvr>
                                        <p:cTn id="125" dur="1" fill="hold">
                                          <p:stCondLst>
                                            <p:cond delay="249"/>
                                          </p:stCondLst>
                                        </p:cTn>
                                        <p:tgtEl>
                                          <p:spTgt spid="43"/>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250"/>
                                        <p:tgtEl>
                                          <p:spTgt spid="45"/>
                                        </p:tgtEl>
                                      </p:cBhvr>
                                    </p:animEffect>
                                    <p:set>
                                      <p:cBhvr>
                                        <p:cTn id="128" dur="1" fill="hold">
                                          <p:stCondLst>
                                            <p:cond delay="249"/>
                                          </p:stCondLst>
                                        </p:cTn>
                                        <p:tgtEl>
                                          <p:spTgt spid="45"/>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250"/>
                                        <p:tgtEl>
                                          <p:spTgt spid="44"/>
                                        </p:tgtEl>
                                      </p:cBhvr>
                                    </p:animEffect>
                                    <p:set>
                                      <p:cBhvr>
                                        <p:cTn id="131" dur="1" fill="hold">
                                          <p:stCondLst>
                                            <p:cond delay="249"/>
                                          </p:stCondLst>
                                        </p:cTn>
                                        <p:tgtEl>
                                          <p:spTgt spid="44"/>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250"/>
                                        <p:tgtEl>
                                          <p:spTgt spid="35"/>
                                        </p:tgtEl>
                                      </p:cBhvr>
                                    </p:animEffect>
                                    <p:set>
                                      <p:cBhvr>
                                        <p:cTn id="134" dur="1" fill="hold">
                                          <p:stCondLst>
                                            <p:cond delay="249"/>
                                          </p:stCondLst>
                                        </p:cTn>
                                        <p:tgtEl>
                                          <p:spTgt spid="35"/>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250"/>
                                        <p:tgtEl>
                                          <p:spTgt spid="39"/>
                                        </p:tgtEl>
                                      </p:cBhvr>
                                    </p:animEffect>
                                    <p:set>
                                      <p:cBhvr>
                                        <p:cTn id="137" dur="1" fill="hold">
                                          <p:stCondLst>
                                            <p:cond delay="249"/>
                                          </p:stCondLst>
                                        </p:cTn>
                                        <p:tgtEl>
                                          <p:spTgt spid="39"/>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250"/>
                                        <p:tgtEl>
                                          <p:spTgt spid="41"/>
                                        </p:tgtEl>
                                      </p:cBhvr>
                                    </p:animEffect>
                                    <p:set>
                                      <p:cBhvr>
                                        <p:cTn id="140" dur="1" fill="hold">
                                          <p:stCondLst>
                                            <p:cond delay="249"/>
                                          </p:stCondLst>
                                        </p:cTn>
                                        <p:tgtEl>
                                          <p:spTgt spid="41"/>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250"/>
                                        <p:tgtEl>
                                          <p:spTgt spid="13"/>
                                        </p:tgtEl>
                                      </p:cBhvr>
                                    </p:animEffect>
                                    <p:set>
                                      <p:cBhvr>
                                        <p:cTn id="143" dur="1" fill="hold">
                                          <p:stCondLst>
                                            <p:cond delay="249"/>
                                          </p:stCondLst>
                                        </p:cTn>
                                        <p:tgtEl>
                                          <p:spTgt spid="13"/>
                                        </p:tgtEl>
                                        <p:attrNameLst>
                                          <p:attrName>style.visibility</p:attrName>
                                        </p:attrNameLst>
                                      </p:cBhvr>
                                      <p:to>
                                        <p:strVal val="hidden"/>
                                      </p:to>
                                    </p:set>
                                  </p:childTnLst>
                                </p:cTn>
                              </p:par>
                            </p:childTnLst>
                          </p:cTn>
                        </p:par>
                        <p:par>
                          <p:cTn id="144" fill="hold">
                            <p:stCondLst>
                              <p:cond delay="500"/>
                            </p:stCondLst>
                            <p:childTnLst>
                              <p:par>
                                <p:cTn id="145" presetID="10" presetClass="entr" presetSubtype="0" fill="hold" nodeType="afterEffect">
                                  <p:stCondLst>
                                    <p:cond delay="0"/>
                                  </p:stCondLst>
                                  <p:childTnLst>
                                    <p:set>
                                      <p:cBhvr>
                                        <p:cTn id="146" dur="1" fill="hold">
                                          <p:stCondLst>
                                            <p:cond delay="0"/>
                                          </p:stCondLst>
                                        </p:cTn>
                                        <p:tgtEl>
                                          <p:spTgt spid="13"/>
                                        </p:tgtEl>
                                        <p:attrNameLst>
                                          <p:attrName>style.visibility</p:attrName>
                                        </p:attrNameLst>
                                      </p:cBhvr>
                                      <p:to>
                                        <p:strVal val="visible"/>
                                      </p:to>
                                    </p:set>
                                    <p:animEffect transition="in" filter="fade">
                                      <p:cBhvr>
                                        <p:cTn id="147" dur="500"/>
                                        <p:tgtEl>
                                          <p:spTgt spid="13"/>
                                        </p:tgtEl>
                                      </p:cBhvr>
                                    </p:animEffect>
                                  </p:childTnLst>
                                </p:cTn>
                              </p:par>
                              <p:par>
                                <p:cTn id="148" presetID="10" presetClass="entr" presetSubtype="0" fill="hold" nodeType="withEffect">
                                  <p:stCondLst>
                                    <p:cond delay="0"/>
                                  </p:stCondLst>
                                  <p:childTnLst>
                                    <p:set>
                                      <p:cBhvr>
                                        <p:cTn id="149" dur="1" fill="hold">
                                          <p:stCondLst>
                                            <p:cond delay="0"/>
                                          </p:stCondLst>
                                        </p:cTn>
                                        <p:tgtEl>
                                          <p:spTgt spid="22"/>
                                        </p:tgtEl>
                                        <p:attrNameLst>
                                          <p:attrName>style.visibility</p:attrName>
                                        </p:attrNameLst>
                                      </p:cBhvr>
                                      <p:to>
                                        <p:strVal val="visible"/>
                                      </p:to>
                                    </p:set>
                                    <p:animEffect transition="in" filter="fade">
                                      <p:cBhvr>
                                        <p:cTn id="150" dur="500"/>
                                        <p:tgtEl>
                                          <p:spTgt spid="22"/>
                                        </p:tgtEl>
                                      </p:cBhvr>
                                    </p:animEffect>
                                  </p:childTnLst>
                                </p:cTn>
                              </p:par>
                              <p:par>
                                <p:cTn id="151" presetID="10" presetClass="entr" presetSubtype="0" fill="hold" nodeType="withEffect">
                                  <p:stCondLst>
                                    <p:cond delay="0"/>
                                  </p:stCondLst>
                                  <p:childTnLst>
                                    <p:set>
                                      <p:cBhvr>
                                        <p:cTn id="152" dur="1" fill="hold">
                                          <p:stCondLst>
                                            <p:cond delay="0"/>
                                          </p:stCondLst>
                                        </p:cTn>
                                        <p:tgtEl>
                                          <p:spTgt spid="20"/>
                                        </p:tgtEl>
                                        <p:attrNameLst>
                                          <p:attrName>style.visibility</p:attrName>
                                        </p:attrNameLst>
                                      </p:cBhvr>
                                      <p:to>
                                        <p:strVal val="visible"/>
                                      </p:to>
                                    </p:set>
                                    <p:animEffect transition="in" filter="fade">
                                      <p:cBhvr>
                                        <p:cTn id="153" dur="500"/>
                                        <p:tgtEl>
                                          <p:spTgt spid="20"/>
                                        </p:tgtEl>
                                      </p:cBhvr>
                                    </p:animEffect>
                                  </p:childTnLst>
                                </p:cTn>
                              </p:par>
                              <p:par>
                                <p:cTn id="154" presetID="10" presetClass="entr" presetSubtype="0" fill="hold" nodeType="withEffect">
                                  <p:stCondLst>
                                    <p:cond delay="0"/>
                                  </p:stCondLst>
                                  <p:childTnLst>
                                    <p:set>
                                      <p:cBhvr>
                                        <p:cTn id="155" dur="1" fill="hold">
                                          <p:stCondLst>
                                            <p:cond delay="0"/>
                                          </p:stCondLst>
                                        </p:cTn>
                                        <p:tgtEl>
                                          <p:spTgt spid="42"/>
                                        </p:tgtEl>
                                        <p:attrNameLst>
                                          <p:attrName>style.visibility</p:attrName>
                                        </p:attrNameLst>
                                      </p:cBhvr>
                                      <p:to>
                                        <p:strVal val="visible"/>
                                      </p:to>
                                    </p:set>
                                    <p:animEffect transition="in" filter="fade">
                                      <p:cBhvr>
                                        <p:cTn id="156" dur="500"/>
                                        <p:tgtEl>
                                          <p:spTgt spid="42"/>
                                        </p:tgtEl>
                                      </p:cBhvr>
                                    </p:animEffect>
                                  </p:childTnLst>
                                </p:cTn>
                              </p:par>
                              <p:par>
                                <p:cTn id="157" presetID="10" presetClass="entr" presetSubtype="0" fill="hold" nodeType="withEffect">
                                  <p:stCondLst>
                                    <p:cond delay="0"/>
                                  </p:stCondLst>
                                  <p:childTnLst>
                                    <p:set>
                                      <p:cBhvr>
                                        <p:cTn id="158" dur="1" fill="hold">
                                          <p:stCondLst>
                                            <p:cond delay="0"/>
                                          </p:stCondLst>
                                        </p:cTn>
                                        <p:tgtEl>
                                          <p:spTgt spid="18"/>
                                        </p:tgtEl>
                                        <p:attrNameLst>
                                          <p:attrName>style.visibility</p:attrName>
                                        </p:attrNameLst>
                                      </p:cBhvr>
                                      <p:to>
                                        <p:strVal val="visible"/>
                                      </p:to>
                                    </p:set>
                                    <p:animEffect transition="in" filter="fade">
                                      <p:cBhvr>
                                        <p:cTn id="159" dur="500"/>
                                        <p:tgtEl>
                                          <p:spTgt spid="18"/>
                                        </p:tgtEl>
                                      </p:cBhvr>
                                    </p:animEffect>
                                  </p:childTnLst>
                                </p:cTn>
                              </p:par>
                              <p:par>
                                <p:cTn id="160" presetID="10" presetClass="entr" presetSubtype="0" fill="hold" nodeType="withEffect">
                                  <p:stCondLst>
                                    <p:cond delay="0"/>
                                  </p:stCondLst>
                                  <p:childTnLst>
                                    <p:set>
                                      <p:cBhvr>
                                        <p:cTn id="161" dur="1" fill="hold">
                                          <p:stCondLst>
                                            <p:cond delay="0"/>
                                          </p:stCondLst>
                                        </p:cTn>
                                        <p:tgtEl>
                                          <p:spTgt spid="49"/>
                                        </p:tgtEl>
                                        <p:attrNameLst>
                                          <p:attrName>style.visibility</p:attrName>
                                        </p:attrNameLst>
                                      </p:cBhvr>
                                      <p:to>
                                        <p:strVal val="visible"/>
                                      </p:to>
                                    </p:set>
                                    <p:animEffect transition="in" filter="fade">
                                      <p:cBhvr>
                                        <p:cTn id="162" dur="500"/>
                                        <p:tgtEl>
                                          <p:spTgt spid="49"/>
                                        </p:tgtEl>
                                      </p:cBhvr>
                                    </p:animEffect>
                                  </p:childTnLst>
                                </p:cTn>
                              </p:par>
                              <p:par>
                                <p:cTn id="163" presetID="10" presetClass="entr" presetSubtype="0" fill="hold" nodeType="withEffect">
                                  <p:stCondLst>
                                    <p:cond delay="0"/>
                                  </p:stCondLst>
                                  <p:childTnLst>
                                    <p:set>
                                      <p:cBhvr>
                                        <p:cTn id="164" dur="1" fill="hold">
                                          <p:stCondLst>
                                            <p:cond delay="0"/>
                                          </p:stCondLst>
                                        </p:cTn>
                                        <p:tgtEl>
                                          <p:spTgt spid="13"/>
                                        </p:tgtEl>
                                        <p:attrNameLst>
                                          <p:attrName>style.visibility</p:attrName>
                                        </p:attrNameLst>
                                      </p:cBhvr>
                                      <p:to>
                                        <p:strVal val="visible"/>
                                      </p:to>
                                    </p:set>
                                    <p:animEffect transition="in" filter="fade">
                                      <p:cBhvr>
                                        <p:cTn id="165" dur="500"/>
                                        <p:tgtEl>
                                          <p:spTgt spid="13"/>
                                        </p:tgtEl>
                                      </p:cBhvr>
                                    </p:animEffect>
                                  </p:childTnLst>
                                </p:cTn>
                              </p:par>
                              <p:par>
                                <p:cTn id="166" presetID="10" presetClass="entr" presetSubtype="0" fill="hold" nodeType="withEffect">
                                  <p:stCondLst>
                                    <p:cond delay="0"/>
                                  </p:stCondLst>
                                  <p:childTnLst>
                                    <p:set>
                                      <p:cBhvr>
                                        <p:cTn id="167" dur="1" fill="hold">
                                          <p:stCondLst>
                                            <p:cond delay="0"/>
                                          </p:stCondLst>
                                        </p:cTn>
                                        <p:tgtEl>
                                          <p:spTgt spid="25"/>
                                        </p:tgtEl>
                                        <p:attrNameLst>
                                          <p:attrName>style.visibility</p:attrName>
                                        </p:attrNameLst>
                                      </p:cBhvr>
                                      <p:to>
                                        <p:strVal val="visible"/>
                                      </p:to>
                                    </p:set>
                                    <p:animEffect transition="in" filter="fade">
                                      <p:cBhvr>
                                        <p:cTn id="168" dur="500"/>
                                        <p:tgtEl>
                                          <p:spTgt spid="25"/>
                                        </p:tgtEl>
                                      </p:cBhvr>
                                    </p:animEffect>
                                  </p:childTnLst>
                                </p:cTn>
                              </p:par>
                              <p:par>
                                <p:cTn id="169" presetID="10" presetClass="entr" presetSubtype="0" fill="hold" nodeType="withEffect">
                                  <p:stCondLst>
                                    <p:cond delay="0"/>
                                  </p:stCondLst>
                                  <p:childTnLst>
                                    <p:set>
                                      <p:cBhvr>
                                        <p:cTn id="170" dur="1" fill="hold">
                                          <p:stCondLst>
                                            <p:cond delay="0"/>
                                          </p:stCondLst>
                                        </p:cTn>
                                        <p:tgtEl>
                                          <p:spTgt spid="26"/>
                                        </p:tgtEl>
                                        <p:attrNameLst>
                                          <p:attrName>style.visibility</p:attrName>
                                        </p:attrNameLst>
                                      </p:cBhvr>
                                      <p:to>
                                        <p:strVal val="visible"/>
                                      </p:to>
                                    </p:set>
                                    <p:animEffect transition="in" filter="fade">
                                      <p:cBhvr>
                                        <p:cTn id="171" dur="500"/>
                                        <p:tgtEl>
                                          <p:spTgt spid="26"/>
                                        </p:tgtEl>
                                      </p:cBhvr>
                                    </p:animEffect>
                                  </p:childTnLst>
                                </p:cTn>
                              </p:par>
                              <p:par>
                                <p:cTn id="172" presetID="10" presetClass="entr" presetSubtype="0" fill="hold" nodeType="withEffect">
                                  <p:stCondLst>
                                    <p:cond delay="0"/>
                                  </p:stCondLst>
                                  <p:childTnLst>
                                    <p:set>
                                      <p:cBhvr>
                                        <p:cTn id="173" dur="1" fill="hold">
                                          <p:stCondLst>
                                            <p:cond delay="0"/>
                                          </p:stCondLst>
                                        </p:cTn>
                                        <p:tgtEl>
                                          <p:spTgt spid="27"/>
                                        </p:tgtEl>
                                        <p:attrNameLst>
                                          <p:attrName>style.visibility</p:attrName>
                                        </p:attrNameLst>
                                      </p:cBhvr>
                                      <p:to>
                                        <p:strVal val="visible"/>
                                      </p:to>
                                    </p:set>
                                    <p:animEffect transition="in" filter="fade">
                                      <p:cBhvr>
                                        <p:cTn id="174" dur="500"/>
                                        <p:tgtEl>
                                          <p:spTgt spid="27"/>
                                        </p:tgtEl>
                                      </p:cBhvr>
                                    </p:animEffect>
                                  </p:childTnLst>
                                </p:cTn>
                              </p:par>
                            </p:childTnLst>
                          </p:cTn>
                        </p:par>
                        <p:par>
                          <p:cTn id="175" fill="hold">
                            <p:stCondLst>
                              <p:cond delay="1000"/>
                            </p:stCondLst>
                            <p:childTnLst>
                              <p:par>
                                <p:cTn id="176" presetID="42" presetClass="path" presetSubtype="0" accel="50000" decel="50000" fill="hold" nodeType="afterEffect">
                                  <p:stCondLst>
                                    <p:cond delay="0"/>
                                  </p:stCondLst>
                                  <p:childTnLst>
                                    <p:animMotion origin="layout" path="M 5.55556E-7 2.22045E-16 L 0.31962 0.00525 " pathEditMode="relative" rAng="0" ptsTypes="AA">
                                      <p:cBhvr>
                                        <p:cTn id="177" dur="1000" fill="hold"/>
                                        <p:tgtEl>
                                          <p:spTgt spid="18"/>
                                        </p:tgtEl>
                                        <p:attrNameLst>
                                          <p:attrName>ppt_x</p:attrName>
                                          <p:attrName>ppt_y</p:attrName>
                                        </p:attrNameLst>
                                      </p:cBhvr>
                                      <p:rCtr x="15972" y="247"/>
                                    </p:animMotion>
                                  </p:childTnLst>
                                </p:cTn>
                              </p:par>
                              <p:par>
                                <p:cTn id="178" presetID="42" presetClass="path" presetSubtype="0" accel="50000" decel="50000" fill="hold" nodeType="withEffect">
                                  <p:stCondLst>
                                    <p:cond delay="0"/>
                                  </p:stCondLst>
                                  <p:childTnLst>
                                    <p:animMotion origin="layout" path="M -3.33333E-6 1.11111E-6 L 0.14098 0.00401 " pathEditMode="relative" rAng="0" ptsTypes="AA">
                                      <p:cBhvr>
                                        <p:cTn id="179" dur="1000" fill="hold"/>
                                        <p:tgtEl>
                                          <p:spTgt spid="49"/>
                                        </p:tgtEl>
                                        <p:attrNameLst>
                                          <p:attrName>ppt_x</p:attrName>
                                          <p:attrName>ppt_y</p:attrName>
                                        </p:attrNameLst>
                                      </p:cBhvr>
                                      <p:rCtr x="7049" y="185"/>
                                    </p:animMotion>
                                  </p:childTnLst>
                                </p:cTn>
                              </p:par>
                            </p:childTnLst>
                          </p:cTn>
                        </p:par>
                        <p:par>
                          <p:cTn id="180" fill="hold">
                            <p:stCondLst>
                              <p:cond delay="2000"/>
                            </p:stCondLst>
                            <p:childTnLst>
                              <p:par>
                                <p:cTn id="181" presetID="10" presetClass="entr" presetSubtype="0" fill="hold" nodeType="afterEffect">
                                  <p:stCondLst>
                                    <p:cond delay="0"/>
                                  </p:stCondLst>
                                  <p:childTnLst>
                                    <p:set>
                                      <p:cBhvr>
                                        <p:cTn id="182" dur="1" fill="hold">
                                          <p:stCondLst>
                                            <p:cond delay="0"/>
                                          </p:stCondLst>
                                        </p:cTn>
                                        <p:tgtEl>
                                          <p:spTgt spid="24"/>
                                        </p:tgtEl>
                                        <p:attrNameLst>
                                          <p:attrName>style.visibility</p:attrName>
                                        </p:attrNameLst>
                                      </p:cBhvr>
                                      <p:to>
                                        <p:strVal val="visible"/>
                                      </p:to>
                                    </p:set>
                                    <p:animEffect transition="in" filter="fade">
                                      <p:cBhvr>
                                        <p:cTn id="183" dur="250"/>
                                        <p:tgtEl>
                                          <p:spTgt spid="24"/>
                                        </p:tgtEl>
                                      </p:cBhvr>
                                    </p:animEffect>
                                  </p:childTnLst>
                                </p:cTn>
                              </p:par>
                              <p:par>
                                <p:cTn id="184" presetID="10" presetClass="entr" presetSubtype="0" fill="hold" nodeType="withEffect">
                                  <p:stCondLst>
                                    <p:cond delay="0"/>
                                  </p:stCondLst>
                                  <p:childTnLst>
                                    <p:set>
                                      <p:cBhvr>
                                        <p:cTn id="185" dur="1" fill="hold">
                                          <p:stCondLst>
                                            <p:cond delay="0"/>
                                          </p:stCondLst>
                                        </p:cTn>
                                        <p:tgtEl>
                                          <p:spTgt spid="50"/>
                                        </p:tgtEl>
                                        <p:attrNameLst>
                                          <p:attrName>style.visibility</p:attrName>
                                        </p:attrNameLst>
                                      </p:cBhvr>
                                      <p:to>
                                        <p:strVal val="visible"/>
                                      </p:to>
                                    </p:set>
                                    <p:animEffect transition="in" filter="fade">
                                      <p:cBhvr>
                                        <p:cTn id="186" dur="250"/>
                                        <p:tgtEl>
                                          <p:spTgt spid="50"/>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nodeType="clickEffect">
                                  <p:stCondLst>
                                    <p:cond delay="0"/>
                                  </p:stCondLst>
                                  <p:childTnLst>
                                    <p:set>
                                      <p:cBhvr>
                                        <p:cTn id="190" dur="1" fill="hold">
                                          <p:stCondLst>
                                            <p:cond delay="0"/>
                                          </p:stCondLst>
                                        </p:cTn>
                                        <p:tgtEl>
                                          <p:spTgt spid="3">
                                            <p:txEl>
                                              <p:pRg st="3" end="3"/>
                                            </p:txEl>
                                          </p:spTgt>
                                        </p:tgtEl>
                                        <p:attrNameLst>
                                          <p:attrName>style.visibility</p:attrName>
                                        </p:attrNameLst>
                                      </p:cBhvr>
                                      <p:to>
                                        <p:strVal val="visible"/>
                                      </p:to>
                                    </p:set>
                                    <p:animEffect transition="in" filter="wipe(left)">
                                      <p:cBhvr>
                                        <p:cTn id="191" dur="500"/>
                                        <p:tgtEl>
                                          <p:spTgt spid="3">
                                            <p:txEl>
                                              <p:pRg st="3" end="3"/>
                                            </p:txEl>
                                          </p:spTgt>
                                        </p:tgtEl>
                                      </p:cBhvr>
                                    </p:animEffect>
                                  </p:childTnLst>
                                </p:cTn>
                              </p:par>
                              <p:par>
                                <p:cTn id="192" presetID="10" presetClass="exit" presetSubtype="0" fill="hold" nodeType="withEffect">
                                  <p:stCondLst>
                                    <p:cond delay="0"/>
                                  </p:stCondLst>
                                  <p:childTnLst>
                                    <p:animEffect transition="out" filter="fade">
                                      <p:cBhvr>
                                        <p:cTn id="193" dur="250"/>
                                        <p:tgtEl>
                                          <p:spTgt spid="13"/>
                                        </p:tgtEl>
                                      </p:cBhvr>
                                    </p:animEffect>
                                    <p:set>
                                      <p:cBhvr>
                                        <p:cTn id="194" dur="1" fill="hold">
                                          <p:stCondLst>
                                            <p:cond delay="249"/>
                                          </p:stCondLst>
                                        </p:cTn>
                                        <p:tgtEl>
                                          <p:spTgt spid="13"/>
                                        </p:tgtEl>
                                        <p:attrNameLst>
                                          <p:attrName>style.visibility</p:attrName>
                                        </p:attrNameLst>
                                      </p:cBhvr>
                                      <p:to>
                                        <p:strVal val="hidden"/>
                                      </p:to>
                                    </p:set>
                                  </p:childTnLst>
                                </p:cTn>
                              </p:par>
                              <p:par>
                                <p:cTn id="195" presetID="10" presetClass="exit" presetSubtype="0" fill="hold" nodeType="withEffect">
                                  <p:stCondLst>
                                    <p:cond delay="0"/>
                                  </p:stCondLst>
                                  <p:childTnLst>
                                    <p:animEffect transition="out" filter="fade">
                                      <p:cBhvr>
                                        <p:cTn id="196" dur="250"/>
                                        <p:tgtEl>
                                          <p:spTgt spid="22"/>
                                        </p:tgtEl>
                                      </p:cBhvr>
                                    </p:animEffect>
                                    <p:set>
                                      <p:cBhvr>
                                        <p:cTn id="197" dur="1" fill="hold">
                                          <p:stCondLst>
                                            <p:cond delay="249"/>
                                          </p:stCondLst>
                                        </p:cTn>
                                        <p:tgtEl>
                                          <p:spTgt spid="22"/>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250"/>
                                        <p:tgtEl>
                                          <p:spTgt spid="20"/>
                                        </p:tgtEl>
                                      </p:cBhvr>
                                    </p:animEffect>
                                    <p:set>
                                      <p:cBhvr>
                                        <p:cTn id="200" dur="1" fill="hold">
                                          <p:stCondLst>
                                            <p:cond delay="249"/>
                                          </p:stCondLst>
                                        </p:cTn>
                                        <p:tgtEl>
                                          <p:spTgt spid="20"/>
                                        </p:tgtEl>
                                        <p:attrNameLst>
                                          <p:attrName>style.visibility</p:attrName>
                                        </p:attrNameLst>
                                      </p:cBhvr>
                                      <p:to>
                                        <p:strVal val="hidden"/>
                                      </p:to>
                                    </p:set>
                                  </p:childTnLst>
                                </p:cTn>
                              </p:par>
                              <p:par>
                                <p:cTn id="201" presetID="10" presetClass="exit" presetSubtype="0" fill="hold" nodeType="withEffect">
                                  <p:stCondLst>
                                    <p:cond delay="0"/>
                                  </p:stCondLst>
                                  <p:childTnLst>
                                    <p:animEffect transition="out" filter="fade">
                                      <p:cBhvr>
                                        <p:cTn id="202" dur="250"/>
                                        <p:tgtEl>
                                          <p:spTgt spid="42"/>
                                        </p:tgtEl>
                                      </p:cBhvr>
                                    </p:animEffect>
                                    <p:set>
                                      <p:cBhvr>
                                        <p:cTn id="203" dur="1" fill="hold">
                                          <p:stCondLst>
                                            <p:cond delay="249"/>
                                          </p:stCondLst>
                                        </p:cTn>
                                        <p:tgtEl>
                                          <p:spTgt spid="42"/>
                                        </p:tgtEl>
                                        <p:attrNameLst>
                                          <p:attrName>style.visibility</p:attrName>
                                        </p:attrNameLst>
                                      </p:cBhvr>
                                      <p:to>
                                        <p:strVal val="hidden"/>
                                      </p:to>
                                    </p:set>
                                  </p:childTnLst>
                                </p:cTn>
                              </p:par>
                              <p:par>
                                <p:cTn id="204" presetID="10" presetClass="exit" presetSubtype="0" fill="hold" nodeType="withEffect">
                                  <p:stCondLst>
                                    <p:cond delay="0"/>
                                  </p:stCondLst>
                                  <p:childTnLst>
                                    <p:animEffect transition="out" filter="fade">
                                      <p:cBhvr>
                                        <p:cTn id="205" dur="250"/>
                                        <p:tgtEl>
                                          <p:spTgt spid="18"/>
                                        </p:tgtEl>
                                      </p:cBhvr>
                                    </p:animEffect>
                                    <p:set>
                                      <p:cBhvr>
                                        <p:cTn id="206" dur="1" fill="hold">
                                          <p:stCondLst>
                                            <p:cond delay="249"/>
                                          </p:stCondLst>
                                        </p:cTn>
                                        <p:tgtEl>
                                          <p:spTgt spid="18"/>
                                        </p:tgtEl>
                                        <p:attrNameLst>
                                          <p:attrName>style.visibility</p:attrName>
                                        </p:attrNameLst>
                                      </p:cBhvr>
                                      <p:to>
                                        <p:strVal val="hidden"/>
                                      </p:to>
                                    </p:set>
                                  </p:childTnLst>
                                </p:cTn>
                              </p:par>
                              <p:par>
                                <p:cTn id="207" presetID="10" presetClass="exit" presetSubtype="0" fill="hold" nodeType="withEffect">
                                  <p:stCondLst>
                                    <p:cond delay="0"/>
                                  </p:stCondLst>
                                  <p:childTnLst>
                                    <p:animEffect transition="out" filter="fade">
                                      <p:cBhvr>
                                        <p:cTn id="208" dur="250"/>
                                        <p:tgtEl>
                                          <p:spTgt spid="49"/>
                                        </p:tgtEl>
                                      </p:cBhvr>
                                    </p:animEffect>
                                    <p:set>
                                      <p:cBhvr>
                                        <p:cTn id="209" dur="1" fill="hold">
                                          <p:stCondLst>
                                            <p:cond delay="249"/>
                                          </p:stCondLst>
                                        </p:cTn>
                                        <p:tgtEl>
                                          <p:spTgt spid="49"/>
                                        </p:tgtEl>
                                        <p:attrNameLst>
                                          <p:attrName>style.visibility</p:attrName>
                                        </p:attrNameLst>
                                      </p:cBhvr>
                                      <p:to>
                                        <p:strVal val="hidden"/>
                                      </p:to>
                                    </p:set>
                                  </p:childTnLst>
                                </p:cTn>
                              </p:par>
                              <p:par>
                                <p:cTn id="210" presetID="10" presetClass="exit" presetSubtype="0" fill="hold" nodeType="withEffect">
                                  <p:stCondLst>
                                    <p:cond delay="0"/>
                                  </p:stCondLst>
                                  <p:childTnLst>
                                    <p:animEffect transition="out" filter="fade">
                                      <p:cBhvr>
                                        <p:cTn id="211" dur="250"/>
                                        <p:tgtEl>
                                          <p:spTgt spid="25"/>
                                        </p:tgtEl>
                                      </p:cBhvr>
                                    </p:animEffect>
                                    <p:set>
                                      <p:cBhvr>
                                        <p:cTn id="212" dur="1" fill="hold">
                                          <p:stCondLst>
                                            <p:cond delay="249"/>
                                          </p:stCondLst>
                                        </p:cTn>
                                        <p:tgtEl>
                                          <p:spTgt spid="25"/>
                                        </p:tgtEl>
                                        <p:attrNameLst>
                                          <p:attrName>style.visibility</p:attrName>
                                        </p:attrNameLst>
                                      </p:cBhvr>
                                      <p:to>
                                        <p:strVal val="hidden"/>
                                      </p:to>
                                    </p:set>
                                  </p:childTnLst>
                                </p:cTn>
                              </p:par>
                              <p:par>
                                <p:cTn id="213" presetID="10" presetClass="exit" presetSubtype="0" fill="hold" nodeType="withEffect">
                                  <p:stCondLst>
                                    <p:cond delay="0"/>
                                  </p:stCondLst>
                                  <p:childTnLst>
                                    <p:animEffect transition="out" filter="fade">
                                      <p:cBhvr>
                                        <p:cTn id="214" dur="250"/>
                                        <p:tgtEl>
                                          <p:spTgt spid="26"/>
                                        </p:tgtEl>
                                      </p:cBhvr>
                                    </p:animEffect>
                                    <p:set>
                                      <p:cBhvr>
                                        <p:cTn id="215" dur="1" fill="hold">
                                          <p:stCondLst>
                                            <p:cond delay="249"/>
                                          </p:stCondLst>
                                        </p:cTn>
                                        <p:tgtEl>
                                          <p:spTgt spid="26"/>
                                        </p:tgtEl>
                                        <p:attrNameLst>
                                          <p:attrName>style.visibility</p:attrName>
                                        </p:attrNameLst>
                                      </p:cBhvr>
                                      <p:to>
                                        <p:strVal val="hidden"/>
                                      </p:to>
                                    </p:set>
                                  </p:childTnLst>
                                </p:cTn>
                              </p:par>
                              <p:par>
                                <p:cTn id="216" presetID="10" presetClass="exit" presetSubtype="0" fill="hold" nodeType="withEffect">
                                  <p:stCondLst>
                                    <p:cond delay="0"/>
                                  </p:stCondLst>
                                  <p:childTnLst>
                                    <p:animEffect transition="out" filter="fade">
                                      <p:cBhvr>
                                        <p:cTn id="217" dur="250"/>
                                        <p:tgtEl>
                                          <p:spTgt spid="27"/>
                                        </p:tgtEl>
                                      </p:cBhvr>
                                    </p:animEffect>
                                    <p:set>
                                      <p:cBhvr>
                                        <p:cTn id="218" dur="1" fill="hold">
                                          <p:stCondLst>
                                            <p:cond delay="249"/>
                                          </p:stCondLst>
                                        </p:cTn>
                                        <p:tgtEl>
                                          <p:spTgt spid="27"/>
                                        </p:tgtEl>
                                        <p:attrNameLst>
                                          <p:attrName>style.visibility</p:attrName>
                                        </p:attrNameLst>
                                      </p:cBhvr>
                                      <p:to>
                                        <p:strVal val="hidden"/>
                                      </p:to>
                                    </p:set>
                                  </p:childTnLst>
                                </p:cTn>
                              </p:par>
                              <p:par>
                                <p:cTn id="219" presetID="10" presetClass="exit" presetSubtype="0" fill="hold" nodeType="withEffect">
                                  <p:stCondLst>
                                    <p:cond delay="0"/>
                                  </p:stCondLst>
                                  <p:childTnLst>
                                    <p:animEffect transition="out" filter="fade">
                                      <p:cBhvr>
                                        <p:cTn id="220" dur="250"/>
                                        <p:tgtEl>
                                          <p:spTgt spid="24"/>
                                        </p:tgtEl>
                                      </p:cBhvr>
                                    </p:animEffect>
                                    <p:set>
                                      <p:cBhvr>
                                        <p:cTn id="221" dur="1" fill="hold">
                                          <p:stCondLst>
                                            <p:cond delay="249"/>
                                          </p:stCondLst>
                                        </p:cTn>
                                        <p:tgtEl>
                                          <p:spTgt spid="24"/>
                                        </p:tgtEl>
                                        <p:attrNameLst>
                                          <p:attrName>style.visibility</p:attrName>
                                        </p:attrNameLst>
                                      </p:cBhvr>
                                      <p:to>
                                        <p:strVal val="hidden"/>
                                      </p:to>
                                    </p:set>
                                  </p:childTnLst>
                                </p:cTn>
                              </p:par>
                              <p:par>
                                <p:cTn id="222" presetID="10" presetClass="exit" presetSubtype="0" fill="hold" nodeType="withEffect">
                                  <p:stCondLst>
                                    <p:cond delay="0"/>
                                  </p:stCondLst>
                                  <p:childTnLst>
                                    <p:animEffect transition="out" filter="fade">
                                      <p:cBhvr>
                                        <p:cTn id="223" dur="250"/>
                                        <p:tgtEl>
                                          <p:spTgt spid="50"/>
                                        </p:tgtEl>
                                      </p:cBhvr>
                                    </p:animEffect>
                                    <p:set>
                                      <p:cBhvr>
                                        <p:cTn id="224" dur="1" fill="hold">
                                          <p:stCondLst>
                                            <p:cond delay="249"/>
                                          </p:stCondLst>
                                        </p:cTn>
                                        <p:tgtEl>
                                          <p:spTgt spid="50"/>
                                        </p:tgtEl>
                                        <p:attrNameLst>
                                          <p:attrName>style.visibility</p:attrName>
                                        </p:attrNameLst>
                                      </p:cBhvr>
                                      <p:to>
                                        <p:strVal val="hidden"/>
                                      </p:to>
                                    </p:set>
                                  </p:childTnLst>
                                </p:cTn>
                              </p:par>
                            </p:childTnLst>
                          </p:cTn>
                        </p:par>
                        <p:par>
                          <p:cTn id="225" fill="hold">
                            <p:stCondLst>
                              <p:cond delay="500"/>
                            </p:stCondLst>
                            <p:childTnLst>
                              <p:par>
                                <p:cTn id="226" presetID="10" presetClass="entr" presetSubtype="0" fill="hold" nodeType="afterEffect">
                                  <p:stCondLst>
                                    <p:cond delay="0"/>
                                  </p:stCondLst>
                                  <p:childTnLst>
                                    <p:set>
                                      <p:cBhvr>
                                        <p:cTn id="227" dur="1" fill="hold">
                                          <p:stCondLst>
                                            <p:cond delay="0"/>
                                          </p:stCondLst>
                                        </p:cTn>
                                        <p:tgtEl>
                                          <p:spTgt spid="23"/>
                                        </p:tgtEl>
                                        <p:attrNameLst>
                                          <p:attrName>style.visibility</p:attrName>
                                        </p:attrNameLst>
                                      </p:cBhvr>
                                      <p:to>
                                        <p:strVal val="visible"/>
                                      </p:to>
                                    </p:set>
                                    <p:animEffect transition="in" filter="fade">
                                      <p:cBhvr>
                                        <p:cTn id="228" dur="500"/>
                                        <p:tgtEl>
                                          <p:spTgt spid="23"/>
                                        </p:tgtEl>
                                      </p:cBhvr>
                                    </p:animEffect>
                                  </p:childTnLst>
                                </p:cTn>
                              </p:par>
                              <p:par>
                                <p:cTn id="229" presetID="10" presetClass="entr" presetSubtype="0" fill="hold" nodeType="withEffect">
                                  <p:stCondLst>
                                    <p:cond delay="0"/>
                                  </p:stCondLst>
                                  <p:childTnLst>
                                    <p:set>
                                      <p:cBhvr>
                                        <p:cTn id="230" dur="1" fill="hold">
                                          <p:stCondLst>
                                            <p:cond delay="0"/>
                                          </p:stCondLst>
                                        </p:cTn>
                                        <p:tgtEl>
                                          <p:spTgt spid="13"/>
                                        </p:tgtEl>
                                        <p:attrNameLst>
                                          <p:attrName>style.visibility</p:attrName>
                                        </p:attrNameLst>
                                      </p:cBhvr>
                                      <p:to>
                                        <p:strVal val="visible"/>
                                      </p:to>
                                    </p:set>
                                    <p:animEffect transition="in" filter="fade">
                                      <p:cBhvr>
                                        <p:cTn id="231" dur="500"/>
                                        <p:tgtEl>
                                          <p:spTgt spid="13"/>
                                        </p:tgtEl>
                                      </p:cBhvr>
                                    </p:animEffect>
                                  </p:childTnLst>
                                </p:cTn>
                              </p:par>
                              <p:par>
                                <p:cTn id="232" presetID="10" presetClass="entr" presetSubtype="0" fill="hold" nodeType="withEffect">
                                  <p:stCondLst>
                                    <p:cond delay="0"/>
                                  </p:stCondLst>
                                  <p:childTnLst>
                                    <p:set>
                                      <p:cBhvr>
                                        <p:cTn id="233" dur="1" fill="hold">
                                          <p:stCondLst>
                                            <p:cond delay="0"/>
                                          </p:stCondLst>
                                        </p:cTn>
                                        <p:tgtEl>
                                          <p:spTgt spid="55"/>
                                        </p:tgtEl>
                                        <p:attrNameLst>
                                          <p:attrName>style.visibility</p:attrName>
                                        </p:attrNameLst>
                                      </p:cBhvr>
                                      <p:to>
                                        <p:strVal val="visible"/>
                                      </p:to>
                                    </p:set>
                                    <p:animEffect transition="in" filter="fade">
                                      <p:cBhvr>
                                        <p:cTn id="234" dur="500"/>
                                        <p:tgtEl>
                                          <p:spTgt spid="55"/>
                                        </p:tgtEl>
                                      </p:cBhvr>
                                    </p:animEffect>
                                  </p:childTnLst>
                                </p:cTn>
                              </p:par>
                              <p:par>
                                <p:cTn id="235" presetID="10" presetClass="entr" presetSubtype="0" fill="hold" nodeType="withEffect">
                                  <p:stCondLst>
                                    <p:cond delay="0"/>
                                  </p:stCondLst>
                                  <p:childTnLst>
                                    <p:set>
                                      <p:cBhvr>
                                        <p:cTn id="236" dur="1" fill="hold">
                                          <p:stCondLst>
                                            <p:cond delay="0"/>
                                          </p:stCondLst>
                                        </p:cTn>
                                        <p:tgtEl>
                                          <p:spTgt spid="62"/>
                                        </p:tgtEl>
                                        <p:attrNameLst>
                                          <p:attrName>style.visibility</p:attrName>
                                        </p:attrNameLst>
                                      </p:cBhvr>
                                      <p:to>
                                        <p:strVal val="visible"/>
                                      </p:to>
                                    </p:set>
                                    <p:animEffect transition="in" filter="fade">
                                      <p:cBhvr>
                                        <p:cTn id="237" dur="500"/>
                                        <p:tgtEl>
                                          <p:spTgt spid="62"/>
                                        </p:tgtEl>
                                      </p:cBhvr>
                                    </p:animEffect>
                                  </p:childTnLst>
                                </p:cTn>
                              </p:par>
                              <p:par>
                                <p:cTn id="238" presetID="10" presetClass="entr" presetSubtype="0" fill="hold" nodeType="withEffect">
                                  <p:stCondLst>
                                    <p:cond delay="0"/>
                                  </p:stCondLst>
                                  <p:childTnLst>
                                    <p:set>
                                      <p:cBhvr>
                                        <p:cTn id="239" dur="1" fill="hold">
                                          <p:stCondLst>
                                            <p:cond delay="0"/>
                                          </p:stCondLst>
                                        </p:cTn>
                                        <p:tgtEl>
                                          <p:spTgt spid="63"/>
                                        </p:tgtEl>
                                        <p:attrNameLst>
                                          <p:attrName>style.visibility</p:attrName>
                                        </p:attrNameLst>
                                      </p:cBhvr>
                                      <p:to>
                                        <p:strVal val="visible"/>
                                      </p:to>
                                    </p:set>
                                    <p:animEffect transition="in" filter="fade">
                                      <p:cBhvr>
                                        <p:cTn id="240" dur="500"/>
                                        <p:tgtEl>
                                          <p:spTgt spid="63"/>
                                        </p:tgtEl>
                                      </p:cBhvr>
                                    </p:animEffect>
                                  </p:childTnLst>
                                </p:cTn>
                              </p:par>
                            </p:childTnLst>
                          </p:cTn>
                        </p:par>
                        <p:par>
                          <p:cTn id="241" fill="hold">
                            <p:stCondLst>
                              <p:cond delay="1000"/>
                            </p:stCondLst>
                            <p:childTnLst>
                              <p:par>
                                <p:cTn id="242" presetID="42" presetClass="path" presetSubtype="0" accel="50000" decel="50000" fill="hold" nodeType="afterEffect">
                                  <p:stCondLst>
                                    <p:cond delay="0"/>
                                  </p:stCondLst>
                                  <p:childTnLst>
                                    <p:animMotion origin="layout" path="M 0.00122 -0.00154 L 0.55 0.00648 " pathEditMode="relative" rAng="0" ptsTypes="AA">
                                      <p:cBhvr>
                                        <p:cTn id="243" dur="1000" fill="hold"/>
                                        <p:tgtEl>
                                          <p:spTgt spid="62"/>
                                        </p:tgtEl>
                                        <p:attrNameLst>
                                          <p:attrName>ppt_x</p:attrName>
                                          <p:attrName>ppt_y</p:attrName>
                                        </p:attrNameLst>
                                      </p:cBhvr>
                                      <p:rCtr x="27431" y="401"/>
                                    </p:animMotion>
                                  </p:childTnLst>
                                </p:cTn>
                              </p:par>
                              <p:par>
                                <p:cTn id="244" presetID="42" presetClass="path" presetSubtype="0" accel="50000" decel="50000" fill="hold" nodeType="withEffect">
                                  <p:stCondLst>
                                    <p:cond delay="0"/>
                                  </p:stCondLst>
                                  <p:childTnLst>
                                    <p:animMotion origin="layout" path="M 0.00104 -0.0071 L 0.47969 0.00772 " pathEditMode="relative" rAng="0" ptsTypes="AA">
                                      <p:cBhvr>
                                        <p:cTn id="245" dur="1000" fill="hold"/>
                                        <p:tgtEl>
                                          <p:spTgt spid="63"/>
                                        </p:tgtEl>
                                        <p:attrNameLst>
                                          <p:attrName>ppt_x</p:attrName>
                                          <p:attrName>ppt_y</p:attrName>
                                        </p:attrNameLst>
                                      </p:cBhvr>
                                      <p:rCtr x="23924" y="741"/>
                                    </p:animMotion>
                                  </p:childTnLst>
                                </p:cTn>
                              </p:par>
                              <p:par>
                                <p:cTn id="246" presetID="42" presetClass="path" presetSubtype="0" accel="50000" decel="50000" fill="hold" nodeType="withEffect">
                                  <p:stCondLst>
                                    <p:cond delay="0"/>
                                  </p:stCondLst>
                                  <p:childTnLst>
                                    <p:animMotion origin="layout" path="M 2.5E-6 1.97531E-6 L 0.3868 0.00154 " pathEditMode="relative" rAng="0" ptsTypes="AA">
                                      <p:cBhvr>
                                        <p:cTn id="247" dur="1000" fill="hold"/>
                                        <p:tgtEl>
                                          <p:spTgt spid="23"/>
                                        </p:tgtEl>
                                        <p:attrNameLst>
                                          <p:attrName>ppt_x</p:attrName>
                                          <p:attrName>ppt_y</p:attrName>
                                        </p:attrNameLst>
                                      </p:cBhvr>
                                      <p:rCtr x="19340" y="62"/>
                                    </p:animMotion>
                                  </p:childTnLst>
                                </p:cTn>
                              </p:par>
                              <p:par>
                                <p:cTn id="248" presetID="42" presetClass="path" presetSubtype="0" accel="50000" decel="50000" fill="hold" nodeType="withEffect">
                                  <p:stCondLst>
                                    <p:cond delay="0"/>
                                  </p:stCondLst>
                                  <p:childTnLst>
                                    <p:animMotion origin="layout" path="M -2.5E-6 4.19753E-6 L -0.30816 0.00061 " pathEditMode="relative" rAng="0" ptsTypes="AA">
                                      <p:cBhvr>
                                        <p:cTn id="249" dur="1000" fill="hold"/>
                                        <p:tgtEl>
                                          <p:spTgt spid="55"/>
                                        </p:tgtEl>
                                        <p:attrNameLst>
                                          <p:attrName>ppt_x</p:attrName>
                                          <p:attrName>ppt_y</p:attrName>
                                        </p:attrNameLst>
                                      </p:cBhvr>
                                      <p:rCtr x="-15417" y="31"/>
                                    </p:animMotion>
                                  </p:childTnLst>
                                </p:cTn>
                              </p:par>
                              <p:par>
                                <p:cTn id="250" presetID="1" presetClass="exit" presetSubtype="0" fill="hold" nodeType="withEffect">
                                  <p:stCondLst>
                                    <p:cond delay="2000"/>
                                  </p:stCondLst>
                                  <p:childTnLst>
                                    <p:set>
                                      <p:cBhvr>
                                        <p:cTn id="251" dur="1" fill="hold">
                                          <p:stCondLst>
                                            <p:cond delay="0"/>
                                          </p:stCondLst>
                                        </p:cTn>
                                        <p:tgtEl>
                                          <p:spTgt spid="23"/>
                                        </p:tgtEl>
                                        <p:attrNameLst>
                                          <p:attrName>style.visibility</p:attrName>
                                        </p:attrNameLst>
                                      </p:cBhvr>
                                      <p:to>
                                        <p:strVal val="hidden"/>
                                      </p:to>
                                    </p:set>
                                  </p:childTnLst>
                                </p:cTn>
                              </p:par>
                              <p:par>
                                <p:cTn id="252" presetID="1" presetClass="entr" presetSubtype="0" fill="hold" nodeType="withEffect">
                                  <p:stCondLst>
                                    <p:cond delay="2000"/>
                                  </p:stCondLst>
                                  <p:childTnLst>
                                    <p:set>
                                      <p:cBhvr>
                                        <p:cTn id="253" dur="1" fill="hold">
                                          <p:stCondLst>
                                            <p:cond delay="0"/>
                                          </p:stCondLst>
                                        </p:cTn>
                                        <p:tgtEl>
                                          <p:spTgt spid="34"/>
                                        </p:tgtEl>
                                        <p:attrNameLst>
                                          <p:attrName>style.visibility</p:attrName>
                                        </p:attrNameLst>
                                      </p:cBhvr>
                                      <p:to>
                                        <p:strVal val="visible"/>
                                      </p:to>
                                    </p:set>
                                  </p:childTnLst>
                                </p:cTn>
                              </p:par>
                              <p:par>
                                <p:cTn id="254" presetID="42" presetClass="path" presetSubtype="0" accel="50000" decel="50000" fill="hold" nodeType="withEffect">
                                  <p:stCondLst>
                                    <p:cond delay="500"/>
                                  </p:stCondLst>
                                  <p:childTnLst>
                                    <p:animMotion origin="layout" path="M 1.38889E-6 -4.44444E-6 L 0.36302 -0.00154 " pathEditMode="relative" rAng="0" ptsTypes="AA">
                                      <p:cBhvr>
                                        <p:cTn id="255" dur="1000" fill="hold"/>
                                        <p:tgtEl>
                                          <p:spTgt spid="51"/>
                                        </p:tgtEl>
                                        <p:attrNameLst>
                                          <p:attrName>ppt_x</p:attrName>
                                          <p:attrName>ppt_y</p:attrName>
                                        </p:attrNameLst>
                                      </p:cBhvr>
                                      <p:rCtr x="18142" y="-93"/>
                                    </p:animMotion>
                                  </p:childTnLst>
                                </p:cTn>
                              </p:par>
                              <p:par>
                                <p:cTn id="256" presetID="42" presetClass="path" presetSubtype="0" accel="50000" decel="50000" fill="hold" nodeType="withEffect">
                                  <p:stCondLst>
                                    <p:cond delay="1000"/>
                                  </p:stCondLst>
                                  <p:childTnLst>
                                    <p:animMotion origin="layout" path="M 5E-6 -1.23457E-6 L 0.28594 -1.23457E-6 " pathEditMode="relative" rAng="0" ptsTypes="AA">
                                      <p:cBhvr>
                                        <p:cTn id="257" dur="1000" fill="hold"/>
                                        <p:tgtEl>
                                          <p:spTgt spid="52"/>
                                        </p:tgtEl>
                                        <p:attrNameLst>
                                          <p:attrName>ppt_x</p:attrName>
                                          <p:attrName>ppt_y</p:attrName>
                                        </p:attrNameLst>
                                      </p:cBhvr>
                                      <p:rCtr x="14288" y="0"/>
                                    </p:animMotion>
                                  </p:childTnLst>
                                </p:cTn>
                              </p:par>
                              <p:par>
                                <p:cTn id="258" presetID="42" presetClass="path" presetSubtype="0" accel="50000" decel="50000" fill="hold" nodeType="withEffect">
                                  <p:stCondLst>
                                    <p:cond delay="1500"/>
                                  </p:stCondLst>
                                  <p:childTnLst>
                                    <p:animMotion origin="layout" path="M -4.16667E-6 1.23457E-7 L 0.22223 0.00339 " pathEditMode="relative" rAng="0" ptsTypes="AA">
                                      <p:cBhvr>
                                        <p:cTn id="259" dur="1000" fill="hold"/>
                                        <p:tgtEl>
                                          <p:spTgt spid="53"/>
                                        </p:tgtEl>
                                        <p:attrNameLst>
                                          <p:attrName>ppt_x</p:attrName>
                                          <p:attrName>ppt_y</p:attrName>
                                        </p:attrNameLst>
                                      </p:cBhvr>
                                      <p:rCtr x="11111" y="154"/>
                                    </p:animMotion>
                                  </p:childTnLst>
                                </p:cTn>
                              </p:par>
                              <p:par>
                                <p:cTn id="260" presetID="42" presetClass="path" presetSubtype="0" accel="50000" decel="50000" fill="hold" nodeType="withEffect">
                                  <p:stCondLst>
                                    <p:cond delay="2000"/>
                                  </p:stCondLst>
                                  <p:childTnLst>
                                    <p:animMotion origin="layout" path="M -0.30816 0.00061 L -0.07222 0.00493 " pathEditMode="relative" rAng="0" ptsTypes="AA">
                                      <p:cBhvr>
                                        <p:cTn id="261" dur="1000" fill="hold"/>
                                        <p:tgtEl>
                                          <p:spTgt spid="55"/>
                                        </p:tgtEl>
                                        <p:attrNameLst>
                                          <p:attrName>ppt_x</p:attrName>
                                          <p:attrName>ppt_y</p:attrName>
                                        </p:attrNameLst>
                                      </p:cBhvr>
                                      <p:rCtr x="11788" y="216"/>
                                    </p:animMotion>
                                  </p:childTnLst>
                                </p:cTn>
                              </p:par>
                            </p:childTnLst>
                          </p:cTn>
                        </p:par>
                        <p:par>
                          <p:cTn id="262" fill="hold">
                            <p:stCondLst>
                              <p:cond delay="4000"/>
                            </p:stCondLst>
                            <p:childTnLst>
                              <p:par>
                                <p:cTn id="263" presetID="10" presetClass="entr" presetSubtype="0" fill="hold" nodeType="afterEffect">
                                  <p:stCondLst>
                                    <p:cond delay="0"/>
                                  </p:stCondLst>
                                  <p:childTnLst>
                                    <p:set>
                                      <p:cBhvr>
                                        <p:cTn id="264" dur="1" fill="hold">
                                          <p:stCondLst>
                                            <p:cond delay="0"/>
                                          </p:stCondLst>
                                        </p:cTn>
                                        <p:tgtEl>
                                          <p:spTgt spid="57"/>
                                        </p:tgtEl>
                                        <p:attrNameLst>
                                          <p:attrName>style.visibility</p:attrName>
                                        </p:attrNameLst>
                                      </p:cBhvr>
                                      <p:to>
                                        <p:strVal val="visible"/>
                                      </p:to>
                                    </p:set>
                                    <p:animEffect transition="in" filter="fade">
                                      <p:cBhvr>
                                        <p:cTn id="265" dur="250"/>
                                        <p:tgtEl>
                                          <p:spTgt spid="57"/>
                                        </p:tgtEl>
                                      </p:cBhvr>
                                    </p:animEffect>
                                  </p:childTnLst>
                                </p:cTn>
                              </p:par>
                            </p:childTnLst>
                          </p:cTn>
                        </p:par>
                        <p:par>
                          <p:cTn id="266" fill="hold">
                            <p:stCondLst>
                              <p:cond delay="4250"/>
                            </p:stCondLst>
                            <p:childTnLst>
                              <p:par>
                                <p:cTn id="267" presetID="42" presetClass="path" presetSubtype="0" accel="50000" decel="50000" fill="hold" nodeType="afterEffect">
                                  <p:stCondLst>
                                    <p:cond delay="0"/>
                                  </p:stCondLst>
                                  <p:childTnLst>
                                    <p:animMotion origin="layout" path="M 1.38889E-6 0.00185 L -0.37517 -0.00061 " pathEditMode="relative" rAng="0" ptsTypes="AA">
                                      <p:cBhvr>
                                        <p:cTn id="268" dur="1000" fill="hold"/>
                                        <p:tgtEl>
                                          <p:spTgt spid="58"/>
                                        </p:tgtEl>
                                        <p:attrNameLst>
                                          <p:attrName>ppt_x</p:attrName>
                                          <p:attrName>ppt_y</p:attrName>
                                        </p:attrNameLst>
                                      </p:cBhvr>
                                      <p:rCtr x="-18767" y="0"/>
                                    </p:animMotion>
                                  </p:childTnLst>
                                </p:cTn>
                              </p:par>
                            </p:childTnLst>
                          </p:cTn>
                        </p:par>
                      </p:childTnLst>
                    </p:cTn>
                  </p:par>
                  <p:par>
                    <p:cTn id="269" fill="hold">
                      <p:stCondLst>
                        <p:cond delay="indefinite"/>
                      </p:stCondLst>
                      <p:childTnLst>
                        <p:par>
                          <p:cTn id="270" fill="hold">
                            <p:stCondLst>
                              <p:cond delay="0"/>
                            </p:stCondLst>
                            <p:childTnLst>
                              <p:par>
                                <p:cTn id="271" presetID="10" presetClass="exit" presetSubtype="0" fill="hold" nodeType="clickEffect">
                                  <p:stCondLst>
                                    <p:cond delay="0"/>
                                  </p:stCondLst>
                                  <p:childTnLst>
                                    <p:animEffect transition="out" filter="fade">
                                      <p:cBhvr>
                                        <p:cTn id="272" dur="250"/>
                                        <p:tgtEl>
                                          <p:spTgt spid="13"/>
                                        </p:tgtEl>
                                      </p:cBhvr>
                                    </p:animEffect>
                                    <p:set>
                                      <p:cBhvr>
                                        <p:cTn id="273" dur="1" fill="hold">
                                          <p:stCondLst>
                                            <p:cond delay="249"/>
                                          </p:stCondLst>
                                        </p:cTn>
                                        <p:tgtEl>
                                          <p:spTgt spid="13"/>
                                        </p:tgtEl>
                                        <p:attrNameLst>
                                          <p:attrName>style.visibility</p:attrName>
                                        </p:attrNameLst>
                                      </p:cBhvr>
                                      <p:to>
                                        <p:strVal val="hidden"/>
                                      </p:to>
                                    </p:set>
                                  </p:childTnLst>
                                </p:cTn>
                              </p:par>
                              <p:par>
                                <p:cTn id="274" presetID="10" presetClass="exit" presetSubtype="0" fill="hold" nodeType="withEffect">
                                  <p:stCondLst>
                                    <p:cond delay="0"/>
                                  </p:stCondLst>
                                  <p:childTnLst>
                                    <p:animEffect transition="out" filter="fade">
                                      <p:cBhvr>
                                        <p:cTn id="275" dur="250"/>
                                        <p:tgtEl>
                                          <p:spTgt spid="23"/>
                                        </p:tgtEl>
                                      </p:cBhvr>
                                    </p:animEffect>
                                    <p:set>
                                      <p:cBhvr>
                                        <p:cTn id="276" dur="1" fill="hold">
                                          <p:stCondLst>
                                            <p:cond delay="249"/>
                                          </p:stCondLst>
                                        </p:cTn>
                                        <p:tgtEl>
                                          <p:spTgt spid="23"/>
                                        </p:tgtEl>
                                        <p:attrNameLst>
                                          <p:attrName>style.visibility</p:attrName>
                                        </p:attrNameLst>
                                      </p:cBhvr>
                                      <p:to>
                                        <p:strVal val="hidden"/>
                                      </p:to>
                                    </p:set>
                                  </p:childTnLst>
                                </p:cTn>
                              </p:par>
                              <p:par>
                                <p:cTn id="277" presetID="10" presetClass="exit" presetSubtype="0" fill="hold" nodeType="withEffect">
                                  <p:stCondLst>
                                    <p:cond delay="0"/>
                                  </p:stCondLst>
                                  <p:childTnLst>
                                    <p:animEffect transition="out" filter="fade">
                                      <p:cBhvr>
                                        <p:cTn id="278" dur="250"/>
                                        <p:tgtEl>
                                          <p:spTgt spid="55"/>
                                        </p:tgtEl>
                                      </p:cBhvr>
                                    </p:animEffect>
                                    <p:set>
                                      <p:cBhvr>
                                        <p:cTn id="279" dur="1" fill="hold">
                                          <p:stCondLst>
                                            <p:cond delay="249"/>
                                          </p:stCondLst>
                                        </p:cTn>
                                        <p:tgtEl>
                                          <p:spTgt spid="55"/>
                                        </p:tgtEl>
                                        <p:attrNameLst>
                                          <p:attrName>style.visibility</p:attrName>
                                        </p:attrNameLst>
                                      </p:cBhvr>
                                      <p:to>
                                        <p:strVal val="hidden"/>
                                      </p:to>
                                    </p:set>
                                  </p:childTnLst>
                                </p:cTn>
                              </p:par>
                              <p:par>
                                <p:cTn id="280" presetID="10" presetClass="exit" presetSubtype="0" fill="hold" nodeType="withEffect">
                                  <p:stCondLst>
                                    <p:cond delay="0"/>
                                  </p:stCondLst>
                                  <p:childTnLst>
                                    <p:animEffect transition="out" filter="fade">
                                      <p:cBhvr>
                                        <p:cTn id="281" dur="250"/>
                                        <p:tgtEl>
                                          <p:spTgt spid="62"/>
                                        </p:tgtEl>
                                      </p:cBhvr>
                                    </p:animEffect>
                                    <p:set>
                                      <p:cBhvr>
                                        <p:cTn id="282" dur="1" fill="hold">
                                          <p:stCondLst>
                                            <p:cond delay="249"/>
                                          </p:stCondLst>
                                        </p:cTn>
                                        <p:tgtEl>
                                          <p:spTgt spid="62"/>
                                        </p:tgtEl>
                                        <p:attrNameLst>
                                          <p:attrName>style.visibility</p:attrName>
                                        </p:attrNameLst>
                                      </p:cBhvr>
                                      <p:to>
                                        <p:strVal val="hidden"/>
                                      </p:to>
                                    </p:set>
                                  </p:childTnLst>
                                </p:cTn>
                              </p:par>
                              <p:par>
                                <p:cTn id="283" presetID="10" presetClass="exit" presetSubtype="0" fill="hold" nodeType="withEffect">
                                  <p:stCondLst>
                                    <p:cond delay="0"/>
                                  </p:stCondLst>
                                  <p:childTnLst>
                                    <p:animEffect transition="out" filter="fade">
                                      <p:cBhvr>
                                        <p:cTn id="284" dur="250"/>
                                        <p:tgtEl>
                                          <p:spTgt spid="34"/>
                                        </p:tgtEl>
                                      </p:cBhvr>
                                    </p:animEffect>
                                    <p:set>
                                      <p:cBhvr>
                                        <p:cTn id="285" dur="1" fill="hold">
                                          <p:stCondLst>
                                            <p:cond delay="249"/>
                                          </p:stCondLst>
                                        </p:cTn>
                                        <p:tgtEl>
                                          <p:spTgt spid="34"/>
                                        </p:tgtEl>
                                        <p:attrNameLst>
                                          <p:attrName>style.visibility</p:attrName>
                                        </p:attrNameLst>
                                      </p:cBhvr>
                                      <p:to>
                                        <p:strVal val="hidden"/>
                                      </p:to>
                                    </p:set>
                                  </p:childTnLst>
                                </p:cTn>
                              </p:par>
                              <p:par>
                                <p:cTn id="286" presetID="10" presetClass="exit" presetSubtype="0" fill="hold" nodeType="withEffect">
                                  <p:stCondLst>
                                    <p:cond delay="0"/>
                                  </p:stCondLst>
                                  <p:childTnLst>
                                    <p:animEffect transition="out" filter="fade">
                                      <p:cBhvr>
                                        <p:cTn id="287" dur="250"/>
                                        <p:tgtEl>
                                          <p:spTgt spid="51"/>
                                        </p:tgtEl>
                                      </p:cBhvr>
                                    </p:animEffect>
                                    <p:set>
                                      <p:cBhvr>
                                        <p:cTn id="288" dur="1" fill="hold">
                                          <p:stCondLst>
                                            <p:cond delay="249"/>
                                          </p:stCondLst>
                                        </p:cTn>
                                        <p:tgtEl>
                                          <p:spTgt spid="51"/>
                                        </p:tgtEl>
                                        <p:attrNameLst>
                                          <p:attrName>style.visibility</p:attrName>
                                        </p:attrNameLst>
                                      </p:cBhvr>
                                      <p:to>
                                        <p:strVal val="hidden"/>
                                      </p:to>
                                    </p:set>
                                  </p:childTnLst>
                                </p:cTn>
                              </p:par>
                              <p:par>
                                <p:cTn id="289" presetID="10" presetClass="exit" presetSubtype="0" fill="hold" nodeType="withEffect">
                                  <p:stCondLst>
                                    <p:cond delay="0"/>
                                  </p:stCondLst>
                                  <p:childTnLst>
                                    <p:animEffect transition="out" filter="fade">
                                      <p:cBhvr>
                                        <p:cTn id="290" dur="250"/>
                                        <p:tgtEl>
                                          <p:spTgt spid="52"/>
                                        </p:tgtEl>
                                      </p:cBhvr>
                                    </p:animEffect>
                                    <p:set>
                                      <p:cBhvr>
                                        <p:cTn id="291" dur="1" fill="hold">
                                          <p:stCondLst>
                                            <p:cond delay="249"/>
                                          </p:stCondLst>
                                        </p:cTn>
                                        <p:tgtEl>
                                          <p:spTgt spid="52"/>
                                        </p:tgtEl>
                                        <p:attrNameLst>
                                          <p:attrName>style.visibility</p:attrName>
                                        </p:attrNameLst>
                                      </p:cBhvr>
                                      <p:to>
                                        <p:strVal val="hidden"/>
                                      </p:to>
                                    </p:set>
                                  </p:childTnLst>
                                </p:cTn>
                              </p:par>
                              <p:par>
                                <p:cTn id="292" presetID="10" presetClass="exit" presetSubtype="0" fill="hold" nodeType="withEffect">
                                  <p:stCondLst>
                                    <p:cond delay="0"/>
                                  </p:stCondLst>
                                  <p:childTnLst>
                                    <p:animEffect transition="out" filter="fade">
                                      <p:cBhvr>
                                        <p:cTn id="293" dur="250"/>
                                        <p:tgtEl>
                                          <p:spTgt spid="53"/>
                                        </p:tgtEl>
                                      </p:cBhvr>
                                    </p:animEffect>
                                    <p:set>
                                      <p:cBhvr>
                                        <p:cTn id="294" dur="1" fill="hold">
                                          <p:stCondLst>
                                            <p:cond delay="249"/>
                                          </p:stCondLst>
                                        </p:cTn>
                                        <p:tgtEl>
                                          <p:spTgt spid="53"/>
                                        </p:tgtEl>
                                        <p:attrNameLst>
                                          <p:attrName>style.visibility</p:attrName>
                                        </p:attrNameLst>
                                      </p:cBhvr>
                                      <p:to>
                                        <p:strVal val="hidden"/>
                                      </p:to>
                                    </p:set>
                                  </p:childTnLst>
                                </p:cTn>
                              </p:par>
                              <p:par>
                                <p:cTn id="295" presetID="10" presetClass="exit" presetSubtype="0" fill="hold" nodeType="withEffect">
                                  <p:stCondLst>
                                    <p:cond delay="0"/>
                                  </p:stCondLst>
                                  <p:childTnLst>
                                    <p:animEffect transition="out" filter="fade">
                                      <p:cBhvr>
                                        <p:cTn id="296" dur="250"/>
                                        <p:tgtEl>
                                          <p:spTgt spid="63"/>
                                        </p:tgtEl>
                                      </p:cBhvr>
                                    </p:animEffect>
                                    <p:set>
                                      <p:cBhvr>
                                        <p:cTn id="297" dur="1" fill="hold">
                                          <p:stCondLst>
                                            <p:cond delay="249"/>
                                          </p:stCondLst>
                                        </p:cTn>
                                        <p:tgtEl>
                                          <p:spTgt spid="63"/>
                                        </p:tgtEl>
                                        <p:attrNameLst>
                                          <p:attrName>style.visibility</p:attrName>
                                        </p:attrNameLst>
                                      </p:cBhvr>
                                      <p:to>
                                        <p:strVal val="hidden"/>
                                      </p:to>
                                    </p:set>
                                  </p:childTnLst>
                                </p:cTn>
                              </p:par>
                              <p:par>
                                <p:cTn id="298" presetID="10" presetClass="exit" presetSubtype="0" fill="hold" nodeType="withEffect">
                                  <p:stCondLst>
                                    <p:cond delay="0"/>
                                  </p:stCondLst>
                                  <p:childTnLst>
                                    <p:animEffect transition="out" filter="fade">
                                      <p:cBhvr>
                                        <p:cTn id="299" dur="250"/>
                                        <p:tgtEl>
                                          <p:spTgt spid="57"/>
                                        </p:tgtEl>
                                      </p:cBhvr>
                                    </p:animEffect>
                                    <p:set>
                                      <p:cBhvr>
                                        <p:cTn id="300" dur="1" fill="hold">
                                          <p:stCondLst>
                                            <p:cond delay="249"/>
                                          </p:stCondLst>
                                        </p:cTn>
                                        <p:tgtEl>
                                          <p:spTgt spid="57"/>
                                        </p:tgtEl>
                                        <p:attrNameLst>
                                          <p:attrName>style.visibility</p:attrName>
                                        </p:attrNameLst>
                                      </p:cBhvr>
                                      <p:to>
                                        <p:strVal val="hidden"/>
                                      </p:to>
                                    </p:set>
                                  </p:childTnLst>
                                </p:cTn>
                              </p:par>
                              <p:par>
                                <p:cTn id="301" presetID="10" presetClass="exit" presetSubtype="0" fill="hold" nodeType="withEffect">
                                  <p:stCondLst>
                                    <p:cond delay="0"/>
                                  </p:stCondLst>
                                  <p:childTnLst>
                                    <p:animEffect transition="out" filter="fade">
                                      <p:cBhvr>
                                        <p:cTn id="302" dur="250"/>
                                        <p:tgtEl>
                                          <p:spTgt spid="58"/>
                                        </p:tgtEl>
                                      </p:cBhvr>
                                    </p:animEffect>
                                    <p:set>
                                      <p:cBhvr>
                                        <p:cTn id="303" dur="1" fill="hold">
                                          <p:stCondLst>
                                            <p:cond delay="249"/>
                                          </p:stCondLst>
                                        </p:cTn>
                                        <p:tgtEl>
                                          <p:spTgt spid="58"/>
                                        </p:tgtEl>
                                        <p:attrNameLst>
                                          <p:attrName>style.visibility</p:attrName>
                                        </p:attrNameLst>
                                      </p:cBhvr>
                                      <p:to>
                                        <p:strVal val="hidden"/>
                                      </p:to>
                                    </p:set>
                                  </p:childTnLst>
                                </p:cTn>
                              </p:par>
                              <p:par>
                                <p:cTn id="304" presetID="10" presetClass="exit" presetSubtype="0" fill="hold" nodeType="withEffect">
                                  <p:stCondLst>
                                    <p:cond delay="0"/>
                                  </p:stCondLst>
                                  <p:childTnLst>
                                    <p:animEffect transition="out" filter="fade">
                                      <p:cBhvr>
                                        <p:cTn id="305" dur="250"/>
                                        <p:tgtEl>
                                          <p:spTgt spid="62"/>
                                        </p:tgtEl>
                                      </p:cBhvr>
                                    </p:animEffect>
                                    <p:set>
                                      <p:cBhvr>
                                        <p:cTn id="306" dur="1" fill="hold">
                                          <p:stCondLst>
                                            <p:cond delay="249"/>
                                          </p:stCondLst>
                                        </p:cTn>
                                        <p:tgtEl>
                                          <p:spTgt spid="62"/>
                                        </p:tgtEl>
                                        <p:attrNameLst>
                                          <p:attrName>style.visibility</p:attrName>
                                        </p:attrNameLst>
                                      </p:cBhvr>
                                      <p:to>
                                        <p:strVal val="hidden"/>
                                      </p:to>
                                    </p:set>
                                  </p:childTnLst>
                                </p:cTn>
                              </p:par>
                              <p:par>
                                <p:cTn id="307" presetID="10" presetClass="exit" presetSubtype="0" fill="hold" grpId="0" nodeType="withEffect">
                                  <p:stCondLst>
                                    <p:cond delay="0"/>
                                  </p:stCondLst>
                                  <p:childTnLst>
                                    <p:animEffect transition="out" filter="fade">
                                      <p:cBhvr>
                                        <p:cTn id="308" dur="250"/>
                                        <p:tgtEl>
                                          <p:spTgt spid="59"/>
                                        </p:tgtEl>
                                      </p:cBhvr>
                                    </p:animEffect>
                                    <p:set>
                                      <p:cBhvr>
                                        <p:cTn id="309" dur="1" fill="hold">
                                          <p:stCondLst>
                                            <p:cond delay="249"/>
                                          </p:stCondLst>
                                        </p:cTn>
                                        <p:tgtEl>
                                          <p:spTgt spid="59"/>
                                        </p:tgtEl>
                                        <p:attrNameLst>
                                          <p:attrName>style.visibility</p:attrName>
                                        </p:attrNameLst>
                                      </p:cBhvr>
                                      <p:to>
                                        <p:strVal val="hidden"/>
                                      </p:to>
                                    </p:set>
                                  </p:childTnLst>
                                </p:cTn>
                              </p:par>
                              <p:par>
                                <p:cTn id="310" presetID="10" presetClass="exit" presetSubtype="0" fill="hold" grpId="0" nodeType="withEffect">
                                  <p:stCondLst>
                                    <p:cond delay="0"/>
                                  </p:stCondLst>
                                  <p:childTnLst>
                                    <p:animEffect transition="out" filter="fade">
                                      <p:cBhvr>
                                        <p:cTn id="311" dur="250"/>
                                        <p:tgtEl>
                                          <p:spTgt spid="61"/>
                                        </p:tgtEl>
                                      </p:cBhvr>
                                    </p:animEffect>
                                    <p:set>
                                      <p:cBhvr>
                                        <p:cTn id="312" dur="1" fill="hold">
                                          <p:stCondLst>
                                            <p:cond delay="249"/>
                                          </p:stCondLst>
                                        </p:cTn>
                                        <p:tgtEl>
                                          <p:spTgt spid="61"/>
                                        </p:tgtEl>
                                        <p:attrNameLst>
                                          <p:attrName>style.visibility</p:attrName>
                                        </p:attrNameLst>
                                      </p:cBhvr>
                                      <p:to>
                                        <p:strVal val="hidden"/>
                                      </p:to>
                                    </p:set>
                                  </p:childTnLst>
                                </p:cTn>
                              </p:par>
                            </p:childTnLst>
                          </p:cTn>
                        </p:par>
                      </p:childTnLst>
                    </p:cTn>
                  </p:par>
                  <p:par>
                    <p:cTn id="313" fill="hold">
                      <p:stCondLst>
                        <p:cond delay="indefinite"/>
                      </p:stCondLst>
                      <p:childTnLst>
                        <p:par>
                          <p:cTn id="314" fill="hold">
                            <p:stCondLst>
                              <p:cond delay="0"/>
                            </p:stCondLst>
                            <p:childTnLst>
                              <p:par>
                                <p:cTn id="315" presetID="22" presetClass="entr" presetSubtype="8" fill="hold" nodeType="clickEffect">
                                  <p:stCondLst>
                                    <p:cond delay="0"/>
                                  </p:stCondLst>
                                  <p:childTnLst>
                                    <p:set>
                                      <p:cBhvr>
                                        <p:cTn id="316" dur="1" fill="hold">
                                          <p:stCondLst>
                                            <p:cond delay="0"/>
                                          </p:stCondLst>
                                        </p:cTn>
                                        <p:tgtEl>
                                          <p:spTgt spid="3">
                                            <p:txEl>
                                              <p:pRg st="4" end="4"/>
                                            </p:txEl>
                                          </p:spTgt>
                                        </p:tgtEl>
                                        <p:attrNameLst>
                                          <p:attrName>style.visibility</p:attrName>
                                        </p:attrNameLst>
                                      </p:cBhvr>
                                      <p:to>
                                        <p:strVal val="visible"/>
                                      </p:to>
                                    </p:set>
                                    <p:animEffect transition="in" filter="wipe(left)">
                                      <p:cBhvr>
                                        <p:cTn id="317" dur="500"/>
                                        <p:tgtEl>
                                          <p:spTgt spid="3">
                                            <p:txEl>
                                              <p:pRg st="4" end="4"/>
                                            </p:txEl>
                                          </p:spTgt>
                                        </p:tgtEl>
                                      </p:cBhvr>
                                    </p:animEffect>
                                  </p:childTnLst>
                                </p:cTn>
                              </p:par>
                            </p:childTnLst>
                          </p:cTn>
                        </p:par>
                      </p:childTnLst>
                    </p:cTn>
                  </p:par>
                  <p:par>
                    <p:cTn id="318" fill="hold">
                      <p:stCondLst>
                        <p:cond delay="indefinite"/>
                      </p:stCondLst>
                      <p:childTnLst>
                        <p:par>
                          <p:cTn id="319" fill="hold">
                            <p:stCondLst>
                              <p:cond delay="0"/>
                            </p:stCondLst>
                            <p:childTnLst>
                              <p:par>
                                <p:cTn id="320" presetID="22" presetClass="entr" presetSubtype="8" fill="hold" nodeType="clickEffect">
                                  <p:stCondLst>
                                    <p:cond delay="0"/>
                                  </p:stCondLst>
                                  <p:childTnLst>
                                    <p:set>
                                      <p:cBhvr>
                                        <p:cTn id="321" dur="1" fill="hold">
                                          <p:stCondLst>
                                            <p:cond delay="0"/>
                                          </p:stCondLst>
                                        </p:cTn>
                                        <p:tgtEl>
                                          <p:spTgt spid="3">
                                            <p:txEl>
                                              <p:pRg st="5" end="5"/>
                                            </p:txEl>
                                          </p:spTgt>
                                        </p:tgtEl>
                                        <p:attrNameLst>
                                          <p:attrName>style.visibility</p:attrName>
                                        </p:attrNameLst>
                                      </p:cBhvr>
                                      <p:to>
                                        <p:strVal val="visible"/>
                                      </p:to>
                                    </p:set>
                                    <p:animEffect transition="in" filter="wipe(left)">
                                      <p:cBhvr>
                                        <p:cTn id="322" dur="500"/>
                                        <p:tgtEl>
                                          <p:spTgt spid="3">
                                            <p:txEl>
                                              <p:pRg st="5" end="5"/>
                                            </p:txEl>
                                          </p:spTgt>
                                        </p:tgtEl>
                                      </p:cBhvr>
                                    </p:animEffect>
                                  </p:childTnLst>
                                </p:cTn>
                              </p:par>
                            </p:childTnLst>
                          </p:cTn>
                        </p:par>
                      </p:childTnLst>
                    </p:cTn>
                  </p:par>
                  <p:par>
                    <p:cTn id="323" fill="hold">
                      <p:stCondLst>
                        <p:cond delay="indefinite"/>
                      </p:stCondLst>
                      <p:childTnLst>
                        <p:par>
                          <p:cTn id="324" fill="hold">
                            <p:stCondLst>
                              <p:cond delay="0"/>
                            </p:stCondLst>
                            <p:childTnLst>
                              <p:par>
                                <p:cTn id="325" presetID="22" presetClass="entr" presetSubtype="8" fill="hold" nodeType="clickEffect">
                                  <p:stCondLst>
                                    <p:cond delay="0"/>
                                  </p:stCondLst>
                                  <p:childTnLst>
                                    <p:set>
                                      <p:cBhvr>
                                        <p:cTn id="326" dur="1" fill="hold">
                                          <p:stCondLst>
                                            <p:cond delay="0"/>
                                          </p:stCondLst>
                                        </p:cTn>
                                        <p:tgtEl>
                                          <p:spTgt spid="3">
                                            <p:txEl>
                                              <p:pRg st="6" end="6"/>
                                            </p:txEl>
                                          </p:spTgt>
                                        </p:tgtEl>
                                        <p:attrNameLst>
                                          <p:attrName>style.visibility</p:attrName>
                                        </p:attrNameLst>
                                      </p:cBhvr>
                                      <p:to>
                                        <p:strVal val="visible"/>
                                      </p:to>
                                    </p:set>
                                    <p:animEffect transition="in" filter="wipe(left)">
                                      <p:cBhvr>
                                        <p:cTn id="3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7" grpId="0" animBg="1"/>
      <p:bldP spid="47" grpId="1" animBg="1"/>
      <p:bldP spid="46" grpId="0" animBg="1"/>
      <p:bldP spid="46" grpId="1" animBg="1"/>
      <p:bldP spid="59" grpId="0" animBg="1"/>
      <p:bldP spid="6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A6E4-342F-4BA2-A7AB-57B1C79BD8A0}"/>
              </a:ext>
            </a:extLst>
          </p:cNvPr>
          <p:cNvSpPr>
            <a:spLocks noGrp="1"/>
          </p:cNvSpPr>
          <p:nvPr>
            <p:ph type="title"/>
          </p:nvPr>
        </p:nvSpPr>
        <p:spPr>
          <a:xfrm>
            <a:off x="457200" y="370285"/>
            <a:ext cx="8229600" cy="801290"/>
          </a:xfrm>
        </p:spPr>
        <p:txBody>
          <a:bodyPr/>
          <a:lstStyle/>
          <a:p>
            <a:pPr algn="l"/>
            <a:r>
              <a:rPr lang="en-US" dirty="0">
                <a:solidFill>
                  <a:srgbClr val="CC0001"/>
                </a:solidFill>
                <a:latin typeface="+mj-lt"/>
              </a:rPr>
              <a:t>Motivation</a:t>
            </a:r>
          </a:p>
        </p:txBody>
      </p:sp>
      <p:sp>
        <p:nvSpPr>
          <p:cNvPr id="3" name="Content Placeholder 2">
            <a:extLst>
              <a:ext uri="{FF2B5EF4-FFF2-40B4-BE49-F238E27FC236}">
                <a16:creationId xmlns:a16="http://schemas.microsoft.com/office/drawing/2014/main" id="{AFCAE3B8-C25A-46FD-B37F-CB47ACEFFFF3}"/>
              </a:ext>
            </a:extLst>
          </p:cNvPr>
          <p:cNvSpPr>
            <a:spLocks noGrp="1"/>
          </p:cNvSpPr>
          <p:nvPr>
            <p:ph idx="1"/>
          </p:nvPr>
        </p:nvSpPr>
        <p:spPr>
          <a:xfrm>
            <a:off x="535020" y="1103348"/>
            <a:ext cx="8229599" cy="3328487"/>
          </a:xfrm>
        </p:spPr>
        <p:txBody>
          <a:bodyPr/>
          <a:lstStyle/>
          <a:p>
            <a:pPr>
              <a:spcBef>
                <a:spcPts val="0"/>
              </a:spcBef>
              <a:spcAft>
                <a:spcPts val="800"/>
              </a:spcAft>
              <a:buFont typeface="Wingdings" panose="05000000000000000000" pitchFamily="2" charset="2"/>
              <a:buChar char="§"/>
            </a:pPr>
            <a:r>
              <a:rPr lang="en-US" sz="2000" dirty="0">
                <a:solidFill>
                  <a:srgbClr val="C00000"/>
                </a:solidFill>
                <a:latin typeface="+mn-lt"/>
              </a:rPr>
              <a:t>The AERPAW testbed allows researchers to develop algorithms in a Digital Twin emulation environment and validate the outcome in the real world.</a:t>
            </a:r>
          </a:p>
          <a:p>
            <a:pPr>
              <a:spcBef>
                <a:spcPts val="0"/>
              </a:spcBef>
              <a:spcAft>
                <a:spcPts val="800"/>
              </a:spcAft>
              <a:buFont typeface="Wingdings" panose="05000000000000000000" pitchFamily="2" charset="2"/>
              <a:buChar char="§"/>
            </a:pPr>
            <a:r>
              <a:rPr lang="en-US" sz="2000" dirty="0">
                <a:solidFill>
                  <a:srgbClr val="C00000"/>
                </a:solidFill>
                <a:latin typeface="+mn-lt"/>
              </a:rPr>
              <a:t>Our goal was to observe and analyze how real-world conditions could add to uncertainties which were not present in the emulation environment</a:t>
            </a:r>
          </a:p>
          <a:p>
            <a:pPr>
              <a:spcBef>
                <a:spcPts val="0"/>
              </a:spcBef>
              <a:spcAft>
                <a:spcPts val="400"/>
              </a:spcAft>
              <a:buFont typeface="Wingdings" panose="05000000000000000000" pitchFamily="2" charset="2"/>
              <a:buChar char="§"/>
            </a:pPr>
            <a:r>
              <a:rPr lang="en-US" sz="2000" dirty="0">
                <a:solidFill>
                  <a:srgbClr val="C00000"/>
                </a:solidFill>
                <a:latin typeface="+mn-lt"/>
              </a:rPr>
              <a:t>Localizations is thus uniquely suited as an exemplar problem for our task. </a:t>
            </a:r>
          </a:p>
          <a:p>
            <a:pPr marL="914400" lvl="2">
              <a:spcBef>
                <a:spcPts val="0"/>
              </a:spcBef>
              <a:spcAft>
                <a:spcPts val="200"/>
              </a:spcAft>
              <a:buFont typeface="Wingdings" panose="05000000000000000000" pitchFamily="2" charset="2"/>
              <a:buChar char="§"/>
            </a:pPr>
            <a:r>
              <a:rPr lang="en-US" sz="1500" dirty="0">
                <a:solidFill>
                  <a:srgbClr val="C00000"/>
                </a:solidFill>
                <a:latin typeface="+mn-lt"/>
              </a:rPr>
              <a:t>Localization is the problem of determining the position of an object by measuring some emission like odor, sound, or radio waves</a:t>
            </a:r>
          </a:p>
          <a:p>
            <a:pPr marL="914400" lvl="2">
              <a:spcBef>
                <a:spcPts val="0"/>
              </a:spcBef>
              <a:spcAft>
                <a:spcPts val="200"/>
              </a:spcAft>
              <a:buFont typeface="Wingdings" panose="05000000000000000000" pitchFamily="2" charset="2"/>
              <a:buChar char="§"/>
            </a:pPr>
            <a:r>
              <a:rPr lang="en-US" sz="1500" dirty="0">
                <a:solidFill>
                  <a:srgbClr val="C00000"/>
                </a:solidFill>
                <a:latin typeface="+mn-lt"/>
              </a:rPr>
              <a:t>It has a variety of applications and is rapidly becoming an area of considerable interest</a:t>
            </a:r>
          </a:p>
          <a:p>
            <a:pPr marL="914400" lvl="2">
              <a:spcBef>
                <a:spcPts val="0"/>
              </a:spcBef>
              <a:spcAft>
                <a:spcPts val="200"/>
              </a:spcAft>
              <a:buFont typeface="Wingdings" panose="05000000000000000000" pitchFamily="2" charset="2"/>
              <a:buChar char="§"/>
            </a:pPr>
            <a:r>
              <a:rPr lang="en-US" sz="1500" dirty="0">
                <a:solidFill>
                  <a:srgbClr val="C00000"/>
                </a:solidFill>
                <a:latin typeface="+mn-lt"/>
              </a:rPr>
              <a:t>Problems can consist of finding the source of a pollutant or gaseous leak, to locating a sound</a:t>
            </a:r>
          </a:p>
          <a:p>
            <a:pPr>
              <a:spcBef>
                <a:spcPts val="600"/>
              </a:spcBef>
              <a:spcAft>
                <a:spcPts val="0"/>
              </a:spcAft>
              <a:buFont typeface="Wingdings" panose="05000000000000000000" pitchFamily="2" charset="2"/>
              <a:buChar char="§"/>
            </a:pPr>
            <a:r>
              <a:rPr lang="en-US" sz="2000" dirty="0">
                <a:solidFill>
                  <a:srgbClr val="C00000"/>
                </a:solidFill>
                <a:latin typeface="+mn-lt"/>
              </a:rPr>
              <a:t>For our project, the UAV must find the source of a radio signal emitted by a UGV hidden in a field</a:t>
            </a:r>
          </a:p>
        </p:txBody>
      </p:sp>
      <p:cxnSp>
        <p:nvCxnSpPr>
          <p:cNvPr id="5" name="Straight Connector 4">
            <a:extLst>
              <a:ext uri="{FF2B5EF4-FFF2-40B4-BE49-F238E27FC236}">
                <a16:creationId xmlns:a16="http://schemas.microsoft.com/office/drawing/2014/main" id="{C9C8CDC2-4A6C-490A-8A03-0504F7B547CE}"/>
              </a:ext>
            </a:extLst>
          </p:cNvPr>
          <p:cNvCxnSpPr>
            <a:cxnSpLocks/>
          </p:cNvCxnSpPr>
          <p:nvPr/>
        </p:nvCxnSpPr>
        <p:spPr>
          <a:xfrm>
            <a:off x="535021" y="1041873"/>
            <a:ext cx="8229600" cy="0"/>
          </a:xfrm>
          <a:prstGeom prst="line">
            <a:avLst/>
          </a:prstGeom>
          <a:ln w="25400">
            <a:solidFill>
              <a:srgbClr val="CC0001"/>
            </a:solidFill>
            <a:prstDash val="lgDash"/>
          </a:ln>
        </p:spPr>
        <p:style>
          <a:lnRef idx="1">
            <a:schemeClr val="accent2"/>
          </a:lnRef>
          <a:fillRef idx="0">
            <a:schemeClr val="accent2"/>
          </a:fillRef>
          <a:effectRef idx="0">
            <a:schemeClr val="accent2"/>
          </a:effectRef>
          <a:fontRef idx="minor">
            <a:schemeClr val="tx1"/>
          </a:fontRef>
        </p:style>
      </p:cxnSp>
      <p:sp>
        <p:nvSpPr>
          <p:cNvPr id="7" name="Slide Number Placeholder 6">
            <a:extLst>
              <a:ext uri="{FF2B5EF4-FFF2-40B4-BE49-F238E27FC236}">
                <a16:creationId xmlns:a16="http://schemas.microsoft.com/office/drawing/2014/main" id="{3CC11475-DDB2-485F-A016-6BFD7EEF759C}"/>
              </a:ext>
            </a:extLst>
          </p:cNvPr>
          <p:cNvSpPr>
            <a:spLocks noGrp="1"/>
          </p:cNvSpPr>
          <p:nvPr>
            <p:ph type="sldNum" sz="quarter" idx="12"/>
          </p:nvPr>
        </p:nvSpPr>
        <p:spPr/>
        <p:txBody>
          <a:bodyPr/>
          <a:lstStyle/>
          <a:p>
            <a:pPr>
              <a:defRPr/>
            </a:pPr>
            <a:fld id="{3FF2C605-4958-CF43-AA48-80339EFDB0AF}" type="slidenum">
              <a:rPr lang="en-US" smtClean="0"/>
              <a:pPr>
                <a:defRPr/>
              </a:pPr>
              <a:t>3</a:t>
            </a:fld>
            <a:endParaRPr lang="en-US" dirty="0"/>
          </a:p>
        </p:txBody>
      </p:sp>
    </p:spTree>
    <p:custDataLst>
      <p:tags r:id="rId1"/>
    </p:custDataLst>
    <p:extLst>
      <p:ext uri="{BB962C8B-B14F-4D97-AF65-F5344CB8AC3E}">
        <p14:creationId xmlns:p14="http://schemas.microsoft.com/office/powerpoint/2010/main" val="3412288834"/>
      </p:ext>
    </p:extLst>
  </p:cSld>
  <p:clrMapOvr>
    <a:masterClrMapping/>
  </p:clrMapOvr>
  <mc:AlternateContent xmlns:mc="http://schemas.openxmlformats.org/markup-compatibility/2006" xmlns:p14="http://schemas.microsoft.com/office/powerpoint/2010/main">
    <mc:Choice Requires="p14">
      <p:transition spd="slow" p14:dur="2000" advTm="43783"/>
    </mc:Choice>
    <mc:Fallback xmlns="">
      <p:transition spd="slow" advTm="4378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A6E4-342F-4BA2-A7AB-57B1C79BD8A0}"/>
              </a:ext>
            </a:extLst>
          </p:cNvPr>
          <p:cNvSpPr>
            <a:spLocks noGrp="1"/>
          </p:cNvSpPr>
          <p:nvPr>
            <p:ph type="title"/>
          </p:nvPr>
        </p:nvSpPr>
        <p:spPr>
          <a:xfrm>
            <a:off x="457200" y="370285"/>
            <a:ext cx="8229600" cy="801290"/>
          </a:xfrm>
        </p:spPr>
        <p:txBody>
          <a:bodyPr/>
          <a:lstStyle/>
          <a:p>
            <a:pPr algn="l"/>
            <a:r>
              <a:rPr lang="en-US" dirty="0">
                <a:solidFill>
                  <a:srgbClr val="CC0001"/>
                </a:solidFill>
                <a:latin typeface="+mj-lt"/>
              </a:rPr>
              <a:t>AERPAW </a:t>
            </a:r>
            <a:r>
              <a:rPr lang="en-US" dirty="0" err="1">
                <a:solidFill>
                  <a:srgbClr val="CC0001"/>
                </a:solidFill>
                <a:latin typeface="+mj-lt"/>
              </a:rPr>
              <a:t>Architechture</a:t>
            </a:r>
            <a:endParaRPr lang="en-US" dirty="0">
              <a:solidFill>
                <a:srgbClr val="CC0001"/>
              </a:solidFill>
              <a:latin typeface="+mj-lt"/>
            </a:endParaRPr>
          </a:p>
        </p:txBody>
      </p:sp>
      <p:sp>
        <p:nvSpPr>
          <p:cNvPr id="3" name="Content Placeholder 2">
            <a:extLst>
              <a:ext uri="{FF2B5EF4-FFF2-40B4-BE49-F238E27FC236}">
                <a16:creationId xmlns:a16="http://schemas.microsoft.com/office/drawing/2014/main" id="{AFCAE3B8-C25A-46FD-B37F-CB47ACEFFFF3}"/>
              </a:ext>
            </a:extLst>
          </p:cNvPr>
          <p:cNvSpPr>
            <a:spLocks noGrp="1"/>
          </p:cNvSpPr>
          <p:nvPr>
            <p:ph idx="1"/>
          </p:nvPr>
        </p:nvSpPr>
        <p:spPr>
          <a:xfrm>
            <a:off x="535020" y="1036442"/>
            <a:ext cx="8229599" cy="3328487"/>
          </a:xfrm>
        </p:spPr>
        <p:txBody>
          <a:bodyPr/>
          <a:lstStyle/>
          <a:p>
            <a:pPr>
              <a:spcBef>
                <a:spcPts val="0"/>
              </a:spcBef>
              <a:spcAft>
                <a:spcPts val="600"/>
              </a:spcAft>
              <a:buFont typeface="Wingdings" panose="05000000000000000000" pitchFamily="2" charset="2"/>
              <a:buChar char="§"/>
            </a:pPr>
            <a:r>
              <a:rPr lang="en-US" sz="2000" dirty="0">
                <a:solidFill>
                  <a:srgbClr val="C00000"/>
                </a:solidFill>
                <a:latin typeface="+mn-lt"/>
              </a:rPr>
              <a:t>Aerial Experimentation and Research Platform for Advanced Wireless (AERPAW) is a national aerial wireless experimentation platform</a:t>
            </a:r>
          </a:p>
          <a:p>
            <a:pPr>
              <a:spcBef>
                <a:spcPts val="0"/>
              </a:spcBef>
              <a:spcAft>
                <a:spcPts val="600"/>
              </a:spcAft>
              <a:buFont typeface="Wingdings" panose="05000000000000000000" pitchFamily="2" charset="2"/>
              <a:buChar char="§"/>
            </a:pPr>
            <a:r>
              <a:rPr lang="en-US" sz="2000" dirty="0">
                <a:solidFill>
                  <a:srgbClr val="C00000"/>
                </a:solidFill>
                <a:latin typeface="+mn-lt"/>
              </a:rPr>
              <a:t>AERPAW is a batch-mode facility consisting of a set of virtual computing nodes, each aligning with a physical AERPAW computing node, which is the Digital Twin of ground conditions</a:t>
            </a:r>
          </a:p>
          <a:p>
            <a:pPr>
              <a:spcBef>
                <a:spcPts val="0"/>
              </a:spcBef>
              <a:spcAft>
                <a:spcPts val="400"/>
              </a:spcAft>
              <a:buFont typeface="Wingdings" panose="05000000000000000000" pitchFamily="2" charset="2"/>
              <a:buChar char="§"/>
            </a:pPr>
            <a:r>
              <a:rPr lang="en-US" sz="2000" b="1" dirty="0">
                <a:solidFill>
                  <a:srgbClr val="C00000"/>
                </a:solidFill>
                <a:latin typeface="+mn-lt"/>
              </a:rPr>
              <a:t>Hardware Nodes – </a:t>
            </a:r>
          </a:p>
          <a:p>
            <a:pPr lvl="2">
              <a:spcBef>
                <a:spcPts val="0"/>
              </a:spcBef>
              <a:spcAft>
                <a:spcPts val="200"/>
              </a:spcAft>
              <a:buFont typeface="Wingdings" panose="05000000000000000000" pitchFamily="2" charset="2"/>
              <a:buChar char="§"/>
            </a:pPr>
            <a:r>
              <a:rPr lang="en-US" sz="1400" i="1" dirty="0">
                <a:solidFill>
                  <a:srgbClr val="C00000"/>
                </a:solidFill>
                <a:latin typeface="+mn-lt"/>
              </a:rPr>
              <a:t>Fixed Nodes – Base Station</a:t>
            </a:r>
          </a:p>
          <a:p>
            <a:pPr lvl="2">
              <a:spcBef>
                <a:spcPts val="0"/>
              </a:spcBef>
              <a:spcAft>
                <a:spcPts val="200"/>
              </a:spcAft>
              <a:buFont typeface="Wingdings" panose="05000000000000000000" pitchFamily="2" charset="2"/>
              <a:buChar char="§"/>
            </a:pPr>
            <a:r>
              <a:rPr lang="en-US" sz="1400" i="1" dirty="0">
                <a:solidFill>
                  <a:srgbClr val="C00000"/>
                </a:solidFill>
                <a:latin typeface="+mn-lt"/>
              </a:rPr>
              <a:t>Portable Nodes</a:t>
            </a:r>
            <a:r>
              <a:rPr lang="en-US" sz="1400" dirty="0">
                <a:solidFill>
                  <a:srgbClr val="C00000"/>
                </a:solidFill>
                <a:latin typeface="+mn-lt"/>
              </a:rPr>
              <a:t> – UAV &amp; UGV</a:t>
            </a:r>
          </a:p>
          <a:p>
            <a:pPr>
              <a:spcBef>
                <a:spcPts val="600"/>
              </a:spcBef>
              <a:spcAft>
                <a:spcPts val="400"/>
              </a:spcAft>
              <a:buFont typeface="Wingdings" panose="05000000000000000000" pitchFamily="2" charset="2"/>
              <a:buChar char="§"/>
            </a:pPr>
            <a:r>
              <a:rPr lang="en-US" sz="2000" b="1" dirty="0">
                <a:solidFill>
                  <a:srgbClr val="C00000"/>
                </a:solidFill>
                <a:latin typeface="+mn-lt"/>
              </a:rPr>
              <a:t>Software Libraries –</a:t>
            </a:r>
          </a:p>
          <a:p>
            <a:pPr lvl="2">
              <a:spcBef>
                <a:spcPts val="0"/>
              </a:spcBef>
              <a:spcAft>
                <a:spcPts val="200"/>
              </a:spcAft>
              <a:buFont typeface="Wingdings" panose="05000000000000000000" pitchFamily="2" charset="2"/>
              <a:buChar char="§"/>
            </a:pPr>
            <a:r>
              <a:rPr lang="en-US" sz="1400" i="1" dirty="0">
                <a:solidFill>
                  <a:srgbClr val="C00000"/>
                </a:solidFill>
                <a:latin typeface="+mn-lt"/>
              </a:rPr>
              <a:t>Programmable Entities – E</a:t>
            </a:r>
            <a:r>
              <a:rPr lang="en-US" sz="1400" dirty="0">
                <a:solidFill>
                  <a:srgbClr val="C00000"/>
                </a:solidFill>
                <a:latin typeface="+mn-lt"/>
              </a:rPr>
              <a:t>xposed to the user and can be modified as required </a:t>
            </a:r>
          </a:p>
          <a:p>
            <a:pPr lvl="2">
              <a:spcBef>
                <a:spcPts val="0"/>
              </a:spcBef>
              <a:spcAft>
                <a:spcPts val="200"/>
              </a:spcAft>
              <a:buFont typeface="Wingdings" panose="05000000000000000000" pitchFamily="2" charset="2"/>
              <a:buChar char="§"/>
            </a:pPr>
            <a:r>
              <a:rPr lang="en-US" sz="1400" i="1" dirty="0">
                <a:solidFill>
                  <a:srgbClr val="C00000"/>
                </a:solidFill>
                <a:latin typeface="+mn-lt"/>
              </a:rPr>
              <a:t>Backplane – R</a:t>
            </a:r>
            <a:r>
              <a:rPr lang="en-US" sz="1400" dirty="0">
                <a:solidFill>
                  <a:srgbClr val="C00000"/>
                </a:solidFill>
                <a:latin typeface="+mn-lt"/>
              </a:rPr>
              <a:t>esponsible for isolating the platform with the rest of the world and the experiments from each other.</a:t>
            </a:r>
            <a:endParaRPr lang="en-US" sz="2000" b="1" dirty="0">
              <a:solidFill>
                <a:srgbClr val="C00000"/>
              </a:solidFill>
              <a:latin typeface="+mn-lt"/>
            </a:endParaRPr>
          </a:p>
        </p:txBody>
      </p:sp>
      <p:cxnSp>
        <p:nvCxnSpPr>
          <p:cNvPr id="5" name="Straight Connector 4">
            <a:extLst>
              <a:ext uri="{FF2B5EF4-FFF2-40B4-BE49-F238E27FC236}">
                <a16:creationId xmlns:a16="http://schemas.microsoft.com/office/drawing/2014/main" id="{C9C8CDC2-4A6C-490A-8A03-0504F7B547CE}"/>
              </a:ext>
            </a:extLst>
          </p:cNvPr>
          <p:cNvCxnSpPr>
            <a:cxnSpLocks/>
          </p:cNvCxnSpPr>
          <p:nvPr/>
        </p:nvCxnSpPr>
        <p:spPr>
          <a:xfrm>
            <a:off x="535021" y="1041873"/>
            <a:ext cx="8229600" cy="0"/>
          </a:xfrm>
          <a:prstGeom prst="line">
            <a:avLst/>
          </a:prstGeom>
          <a:ln w="25400">
            <a:solidFill>
              <a:srgbClr val="CC0001"/>
            </a:solidFill>
            <a:prstDash val="lgDash"/>
          </a:ln>
        </p:spPr>
        <p:style>
          <a:lnRef idx="1">
            <a:schemeClr val="accent2"/>
          </a:lnRef>
          <a:fillRef idx="0">
            <a:schemeClr val="accent2"/>
          </a:fillRef>
          <a:effectRef idx="0">
            <a:schemeClr val="accent2"/>
          </a:effectRef>
          <a:fontRef idx="minor">
            <a:schemeClr val="tx1"/>
          </a:fontRef>
        </p:style>
      </p:cxnSp>
      <p:sp>
        <p:nvSpPr>
          <p:cNvPr id="7" name="Slide Number Placeholder 6">
            <a:extLst>
              <a:ext uri="{FF2B5EF4-FFF2-40B4-BE49-F238E27FC236}">
                <a16:creationId xmlns:a16="http://schemas.microsoft.com/office/drawing/2014/main" id="{3CC11475-DDB2-485F-A016-6BFD7EEF759C}"/>
              </a:ext>
            </a:extLst>
          </p:cNvPr>
          <p:cNvSpPr>
            <a:spLocks noGrp="1"/>
          </p:cNvSpPr>
          <p:nvPr>
            <p:ph type="sldNum" sz="quarter" idx="12"/>
          </p:nvPr>
        </p:nvSpPr>
        <p:spPr/>
        <p:txBody>
          <a:bodyPr/>
          <a:lstStyle/>
          <a:p>
            <a:pPr>
              <a:defRPr/>
            </a:pPr>
            <a:fld id="{3FF2C605-4958-CF43-AA48-80339EFDB0AF}" type="slidenum">
              <a:rPr lang="en-US" smtClean="0"/>
              <a:pPr>
                <a:defRPr/>
              </a:pPr>
              <a:t>4</a:t>
            </a:fld>
            <a:endParaRPr lang="en-US" dirty="0"/>
          </a:p>
        </p:txBody>
      </p:sp>
      <p:sp>
        <p:nvSpPr>
          <p:cNvPr id="4" name="Slide Number Placeholder 6">
            <a:extLst>
              <a:ext uri="{FF2B5EF4-FFF2-40B4-BE49-F238E27FC236}">
                <a16:creationId xmlns:a16="http://schemas.microsoft.com/office/drawing/2014/main" id="{F1FA0A23-2686-6E23-E7AF-BCCFFDA700F6}"/>
              </a:ext>
            </a:extLst>
          </p:cNvPr>
          <p:cNvSpPr txBox="1">
            <a:spLocks/>
          </p:cNvSpPr>
          <p:nvPr/>
        </p:nvSpPr>
        <p:spPr>
          <a:xfrm>
            <a:off x="0" y="4869656"/>
            <a:ext cx="5753100" cy="273844"/>
          </a:xfrm>
          <a:prstGeom prst="rect">
            <a:avLst/>
          </a:prstGeom>
        </p:spPr>
        <p:txBody>
          <a:bodyPr vert="horz" lIns="91440" tIns="45720" rIns="91440" bIns="45720" rtlCol="0" anchor="ctr"/>
          <a:lstStyle>
            <a:defPPr>
              <a:defRPr lang="en-US"/>
            </a:defPPr>
            <a:lvl1pPr algn="r" defTabSz="457200" rtl="0" fontAlgn="auto">
              <a:spcBef>
                <a:spcPts val="0"/>
              </a:spcBef>
              <a:spcAft>
                <a:spcPts val="0"/>
              </a:spcAft>
              <a:defRPr sz="1200" kern="1200">
                <a:solidFill>
                  <a:schemeClr val="tx1">
                    <a:tint val="75000"/>
                  </a:schemeClr>
                </a:solidFill>
                <a:latin typeface="+mn-lt"/>
                <a:ea typeface="+mn-ea"/>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lgn="l"/>
            <a:r>
              <a:rPr lang="en-US" sz="900" i="1" dirty="0">
                <a:solidFill>
                  <a:schemeClr val="bg1">
                    <a:lumMod val="65000"/>
                  </a:schemeClr>
                </a:solidFill>
                <a:latin typeface="PT Serif" panose="020F0502020204030204" pitchFamily="18" charset="0"/>
              </a:rPr>
              <a:t>Images courtesy of </a:t>
            </a:r>
            <a:r>
              <a:rPr lang="en-US" sz="900" i="1" dirty="0">
                <a:solidFill>
                  <a:schemeClr val="bg1">
                    <a:lumMod val="65000"/>
                  </a:schemeClr>
                </a:solidFill>
                <a:latin typeface="PT Serif" panose="020F0502020204030204" pitchFamily="18" charset="0"/>
                <a:hlinkClick r:id="rId4">
                  <a:extLst>
                    <a:ext uri="{A12FA001-AC4F-418D-AE19-62706E023703}">
                      <ahyp:hlinkClr xmlns:ahyp="http://schemas.microsoft.com/office/drawing/2018/hyperlinkcolor" val="tx"/>
                    </a:ext>
                  </a:extLst>
                </a:hlinkClick>
              </a:rPr>
              <a:t>AERPAW Website</a:t>
            </a:r>
            <a:endParaRPr lang="en-US" sz="900" i="1" dirty="0">
              <a:solidFill>
                <a:schemeClr val="bg1">
                  <a:lumMod val="65000"/>
                </a:schemeClr>
              </a:solidFill>
              <a:latin typeface="PT Serif" panose="020F0502020204030204" pitchFamily="18" charset="0"/>
            </a:endParaRPr>
          </a:p>
        </p:txBody>
      </p:sp>
      <p:pic>
        <p:nvPicPr>
          <p:cNvPr id="8" name="Picture 7" descr="A robot on wheels in a field&#10;&#10;Description automatically generated">
            <a:extLst>
              <a:ext uri="{FF2B5EF4-FFF2-40B4-BE49-F238E27FC236}">
                <a16:creationId xmlns:a16="http://schemas.microsoft.com/office/drawing/2014/main" id="{9BCCF8D7-F6C8-46E1-46EB-50B6EDC46B3F}"/>
              </a:ext>
            </a:extLst>
          </p:cNvPr>
          <p:cNvPicPr>
            <a:picLocks noChangeAspect="1"/>
          </p:cNvPicPr>
          <p:nvPr/>
        </p:nvPicPr>
        <p:blipFill rotWithShape="1">
          <a:blip r:embed="rId5"/>
          <a:srcRect t="9921"/>
          <a:stretch/>
        </p:blipFill>
        <p:spPr>
          <a:xfrm>
            <a:off x="6460034" y="2701758"/>
            <a:ext cx="1756317" cy="1224985"/>
          </a:xfrm>
          <a:prstGeom prst="rect">
            <a:avLst/>
          </a:prstGeom>
          <a:ln>
            <a:solidFill>
              <a:schemeClr val="tx1"/>
            </a:solidFill>
          </a:ln>
        </p:spPr>
      </p:pic>
      <p:pic>
        <p:nvPicPr>
          <p:cNvPr id="10" name="Picture 9">
            <a:extLst>
              <a:ext uri="{FF2B5EF4-FFF2-40B4-BE49-F238E27FC236}">
                <a16:creationId xmlns:a16="http://schemas.microsoft.com/office/drawing/2014/main" id="{8CF28EE8-7965-E4B2-4324-B752FC0356C4}"/>
              </a:ext>
            </a:extLst>
          </p:cNvPr>
          <p:cNvPicPr>
            <a:picLocks noChangeAspect="1"/>
          </p:cNvPicPr>
          <p:nvPr/>
        </p:nvPicPr>
        <p:blipFill>
          <a:blip r:embed="rId6"/>
          <a:stretch>
            <a:fillRect/>
          </a:stretch>
        </p:blipFill>
        <p:spPr>
          <a:xfrm>
            <a:off x="4359900" y="2701758"/>
            <a:ext cx="1893838" cy="1224985"/>
          </a:xfrm>
          <a:prstGeom prst="rect">
            <a:avLst/>
          </a:prstGeom>
          <a:ln>
            <a:solidFill>
              <a:schemeClr val="tx1"/>
            </a:solidFill>
          </a:ln>
        </p:spPr>
      </p:pic>
    </p:spTree>
    <p:custDataLst>
      <p:tags r:id="rId1"/>
    </p:custDataLst>
    <p:extLst>
      <p:ext uri="{BB962C8B-B14F-4D97-AF65-F5344CB8AC3E}">
        <p14:creationId xmlns:p14="http://schemas.microsoft.com/office/powerpoint/2010/main" val="465968443"/>
      </p:ext>
    </p:extLst>
  </p:cSld>
  <p:clrMapOvr>
    <a:masterClrMapping/>
  </p:clrMapOvr>
  <mc:AlternateContent xmlns:mc="http://schemas.openxmlformats.org/markup-compatibility/2006" xmlns:p14="http://schemas.microsoft.com/office/powerpoint/2010/main">
    <mc:Choice Requires="p14">
      <p:transition spd="slow" p14:dur="2000" advTm="43783"/>
    </mc:Choice>
    <mc:Fallback xmlns="">
      <p:transition spd="slow" advTm="43783"/>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A6E4-342F-4BA2-A7AB-57B1C79BD8A0}"/>
              </a:ext>
            </a:extLst>
          </p:cNvPr>
          <p:cNvSpPr>
            <a:spLocks noGrp="1"/>
          </p:cNvSpPr>
          <p:nvPr>
            <p:ph type="title"/>
          </p:nvPr>
        </p:nvSpPr>
        <p:spPr>
          <a:xfrm>
            <a:off x="457200" y="370285"/>
            <a:ext cx="8229600" cy="801290"/>
          </a:xfrm>
        </p:spPr>
        <p:txBody>
          <a:bodyPr/>
          <a:lstStyle/>
          <a:p>
            <a:pPr algn="l"/>
            <a:r>
              <a:rPr lang="en-US" dirty="0">
                <a:solidFill>
                  <a:srgbClr val="CC0001"/>
                </a:solidFill>
                <a:latin typeface="+mj-lt"/>
              </a:rPr>
              <a:t>Batch Mode Access</a:t>
            </a:r>
          </a:p>
        </p:txBody>
      </p:sp>
      <p:cxnSp>
        <p:nvCxnSpPr>
          <p:cNvPr id="5" name="Straight Connector 4">
            <a:extLst>
              <a:ext uri="{FF2B5EF4-FFF2-40B4-BE49-F238E27FC236}">
                <a16:creationId xmlns:a16="http://schemas.microsoft.com/office/drawing/2014/main" id="{C9C8CDC2-4A6C-490A-8A03-0504F7B547CE}"/>
              </a:ext>
            </a:extLst>
          </p:cNvPr>
          <p:cNvCxnSpPr>
            <a:cxnSpLocks/>
          </p:cNvCxnSpPr>
          <p:nvPr/>
        </p:nvCxnSpPr>
        <p:spPr>
          <a:xfrm>
            <a:off x="535021" y="1041873"/>
            <a:ext cx="8229600" cy="0"/>
          </a:xfrm>
          <a:prstGeom prst="line">
            <a:avLst/>
          </a:prstGeom>
          <a:ln w="25400">
            <a:solidFill>
              <a:srgbClr val="CC0001"/>
            </a:solidFill>
            <a:prstDash val="lgDash"/>
          </a:ln>
        </p:spPr>
        <p:style>
          <a:lnRef idx="1">
            <a:schemeClr val="accent2"/>
          </a:lnRef>
          <a:fillRef idx="0">
            <a:schemeClr val="accent2"/>
          </a:fillRef>
          <a:effectRef idx="0">
            <a:schemeClr val="accent2"/>
          </a:effectRef>
          <a:fontRef idx="minor">
            <a:schemeClr val="tx1"/>
          </a:fontRef>
        </p:style>
      </p:cxnSp>
      <p:sp>
        <p:nvSpPr>
          <p:cNvPr id="7" name="Slide Number Placeholder 6">
            <a:extLst>
              <a:ext uri="{FF2B5EF4-FFF2-40B4-BE49-F238E27FC236}">
                <a16:creationId xmlns:a16="http://schemas.microsoft.com/office/drawing/2014/main" id="{3CC11475-DDB2-485F-A016-6BFD7EEF759C}"/>
              </a:ext>
            </a:extLst>
          </p:cNvPr>
          <p:cNvSpPr>
            <a:spLocks noGrp="1"/>
          </p:cNvSpPr>
          <p:nvPr>
            <p:ph type="sldNum" sz="quarter" idx="12"/>
          </p:nvPr>
        </p:nvSpPr>
        <p:spPr/>
        <p:txBody>
          <a:bodyPr/>
          <a:lstStyle/>
          <a:p>
            <a:pPr>
              <a:defRPr/>
            </a:pPr>
            <a:fld id="{3FF2C605-4958-CF43-AA48-80339EFDB0AF}" type="slidenum">
              <a:rPr lang="en-US" smtClean="0"/>
              <a:pPr>
                <a:defRPr/>
              </a:pPr>
              <a:t>5</a:t>
            </a:fld>
            <a:endParaRPr lang="en-US" dirty="0"/>
          </a:p>
        </p:txBody>
      </p:sp>
      <p:pic>
        <p:nvPicPr>
          <p:cNvPr id="14" name="Picture 13">
            <a:extLst>
              <a:ext uri="{FF2B5EF4-FFF2-40B4-BE49-F238E27FC236}">
                <a16:creationId xmlns:a16="http://schemas.microsoft.com/office/drawing/2014/main" id="{63E7F77C-0FB1-189F-C425-922CF11FEB32}"/>
              </a:ext>
            </a:extLst>
          </p:cNvPr>
          <p:cNvPicPr>
            <a:picLocks noChangeAspect="1"/>
          </p:cNvPicPr>
          <p:nvPr/>
        </p:nvPicPr>
        <p:blipFill rotWithShape="1">
          <a:blip r:embed="rId4"/>
          <a:srcRect l="1928" t="3214"/>
          <a:stretch/>
        </p:blipFill>
        <p:spPr>
          <a:xfrm>
            <a:off x="1192297" y="1217305"/>
            <a:ext cx="6630688" cy="3522650"/>
          </a:xfrm>
          <a:prstGeom prst="rect">
            <a:avLst/>
          </a:prstGeom>
        </p:spPr>
      </p:pic>
    </p:spTree>
    <p:custDataLst>
      <p:tags r:id="rId1"/>
    </p:custDataLst>
    <p:extLst>
      <p:ext uri="{BB962C8B-B14F-4D97-AF65-F5344CB8AC3E}">
        <p14:creationId xmlns:p14="http://schemas.microsoft.com/office/powerpoint/2010/main" val="2184054473"/>
      </p:ext>
    </p:extLst>
  </p:cSld>
  <p:clrMapOvr>
    <a:masterClrMapping/>
  </p:clrMapOvr>
  <mc:AlternateContent xmlns:mc="http://schemas.openxmlformats.org/markup-compatibility/2006" xmlns:p14="http://schemas.microsoft.com/office/powerpoint/2010/main">
    <mc:Choice Requires="p14">
      <p:transition spd="slow" p14:dur="2000" advTm="43783"/>
    </mc:Choice>
    <mc:Fallback xmlns="">
      <p:transition spd="slow" advTm="4378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A6E4-342F-4BA2-A7AB-57B1C79BD8A0}"/>
              </a:ext>
            </a:extLst>
          </p:cNvPr>
          <p:cNvSpPr>
            <a:spLocks noGrp="1"/>
          </p:cNvSpPr>
          <p:nvPr>
            <p:ph type="title"/>
          </p:nvPr>
        </p:nvSpPr>
        <p:spPr>
          <a:xfrm>
            <a:off x="457200" y="370285"/>
            <a:ext cx="8229600" cy="801290"/>
          </a:xfrm>
        </p:spPr>
        <p:txBody>
          <a:bodyPr/>
          <a:lstStyle/>
          <a:p>
            <a:pPr algn="l"/>
            <a:r>
              <a:rPr lang="en-US" dirty="0">
                <a:solidFill>
                  <a:srgbClr val="CC0001"/>
                </a:solidFill>
                <a:latin typeface="+mj-lt"/>
              </a:rPr>
              <a:t>Problem Model</a:t>
            </a:r>
          </a:p>
        </p:txBody>
      </p:sp>
      <p:pic>
        <p:nvPicPr>
          <p:cNvPr id="9" name="Content Placeholder 8" descr="A blue square in a field&#10;&#10;Description automatically generated">
            <a:extLst>
              <a:ext uri="{FF2B5EF4-FFF2-40B4-BE49-F238E27FC236}">
                <a16:creationId xmlns:a16="http://schemas.microsoft.com/office/drawing/2014/main" id="{EB78E4EA-357E-E2C2-EE73-C667B2A20132}"/>
              </a:ext>
            </a:extLst>
          </p:cNvPr>
          <p:cNvPicPr>
            <a:picLocks noGrp="1" noChangeAspect="1"/>
          </p:cNvPicPr>
          <p:nvPr>
            <p:ph idx="1"/>
          </p:nvPr>
        </p:nvPicPr>
        <p:blipFill rotWithShape="1">
          <a:blip r:embed="rId4"/>
          <a:srcRect l="7934"/>
          <a:stretch/>
        </p:blipFill>
        <p:spPr>
          <a:xfrm>
            <a:off x="4854497" y="1171576"/>
            <a:ext cx="3947293" cy="3192268"/>
          </a:xfrm>
        </p:spPr>
      </p:pic>
      <p:cxnSp>
        <p:nvCxnSpPr>
          <p:cNvPr id="5" name="Straight Connector 4">
            <a:extLst>
              <a:ext uri="{FF2B5EF4-FFF2-40B4-BE49-F238E27FC236}">
                <a16:creationId xmlns:a16="http://schemas.microsoft.com/office/drawing/2014/main" id="{C9C8CDC2-4A6C-490A-8A03-0504F7B547CE}"/>
              </a:ext>
            </a:extLst>
          </p:cNvPr>
          <p:cNvCxnSpPr>
            <a:cxnSpLocks/>
          </p:cNvCxnSpPr>
          <p:nvPr/>
        </p:nvCxnSpPr>
        <p:spPr>
          <a:xfrm>
            <a:off x="535021" y="1041873"/>
            <a:ext cx="8229600" cy="0"/>
          </a:xfrm>
          <a:prstGeom prst="line">
            <a:avLst/>
          </a:prstGeom>
          <a:ln w="25400">
            <a:solidFill>
              <a:srgbClr val="CC0001"/>
            </a:solidFill>
            <a:prstDash val="lgDash"/>
          </a:ln>
        </p:spPr>
        <p:style>
          <a:lnRef idx="1">
            <a:schemeClr val="accent2"/>
          </a:lnRef>
          <a:fillRef idx="0">
            <a:schemeClr val="accent2"/>
          </a:fillRef>
          <a:effectRef idx="0">
            <a:schemeClr val="accent2"/>
          </a:effectRef>
          <a:fontRef idx="minor">
            <a:schemeClr val="tx1"/>
          </a:fontRef>
        </p:style>
      </p:cxnSp>
      <p:sp>
        <p:nvSpPr>
          <p:cNvPr id="7" name="Slide Number Placeholder 6">
            <a:extLst>
              <a:ext uri="{FF2B5EF4-FFF2-40B4-BE49-F238E27FC236}">
                <a16:creationId xmlns:a16="http://schemas.microsoft.com/office/drawing/2014/main" id="{3CC11475-DDB2-485F-A016-6BFD7EEF759C}"/>
              </a:ext>
            </a:extLst>
          </p:cNvPr>
          <p:cNvSpPr>
            <a:spLocks noGrp="1"/>
          </p:cNvSpPr>
          <p:nvPr>
            <p:ph type="sldNum" sz="quarter" idx="12"/>
          </p:nvPr>
        </p:nvSpPr>
        <p:spPr/>
        <p:txBody>
          <a:bodyPr/>
          <a:lstStyle/>
          <a:p>
            <a:pPr>
              <a:defRPr/>
            </a:pPr>
            <a:fld id="{3FF2C605-4958-CF43-AA48-80339EFDB0AF}" type="slidenum">
              <a:rPr lang="en-US" smtClean="0"/>
              <a:pPr>
                <a:defRPr/>
              </a:pPr>
              <a:t>6</a:t>
            </a:fld>
            <a:endParaRPr lang="en-US" dirty="0"/>
          </a:p>
        </p:txBody>
      </p:sp>
      <p:sp>
        <p:nvSpPr>
          <p:cNvPr id="4" name="Slide Number Placeholder 6">
            <a:extLst>
              <a:ext uri="{FF2B5EF4-FFF2-40B4-BE49-F238E27FC236}">
                <a16:creationId xmlns:a16="http://schemas.microsoft.com/office/drawing/2014/main" id="{F1FA0A23-2686-6E23-E7AF-BCCFFDA700F6}"/>
              </a:ext>
            </a:extLst>
          </p:cNvPr>
          <p:cNvSpPr txBox="1">
            <a:spLocks/>
          </p:cNvSpPr>
          <p:nvPr/>
        </p:nvSpPr>
        <p:spPr>
          <a:xfrm>
            <a:off x="0" y="4869656"/>
            <a:ext cx="5753100" cy="273844"/>
          </a:xfrm>
          <a:prstGeom prst="rect">
            <a:avLst/>
          </a:prstGeom>
        </p:spPr>
        <p:txBody>
          <a:bodyPr vert="horz" lIns="91440" tIns="45720" rIns="91440" bIns="45720" rtlCol="0" anchor="ctr"/>
          <a:lstStyle>
            <a:defPPr>
              <a:defRPr lang="en-US"/>
            </a:defPPr>
            <a:lvl1pPr algn="r" defTabSz="457200" rtl="0" fontAlgn="auto">
              <a:spcBef>
                <a:spcPts val="0"/>
              </a:spcBef>
              <a:spcAft>
                <a:spcPts val="0"/>
              </a:spcAft>
              <a:defRPr sz="1200" kern="1200">
                <a:solidFill>
                  <a:schemeClr val="tx1">
                    <a:tint val="75000"/>
                  </a:schemeClr>
                </a:solidFill>
                <a:latin typeface="+mn-lt"/>
                <a:ea typeface="+mn-ea"/>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lgn="l"/>
            <a:r>
              <a:rPr lang="en-US" sz="900" i="1" dirty="0">
                <a:solidFill>
                  <a:schemeClr val="bg1">
                    <a:lumMod val="65000"/>
                  </a:schemeClr>
                </a:solidFill>
                <a:latin typeface="PT Serif" panose="020F0502020204030204" pitchFamily="18" charset="0"/>
              </a:rPr>
              <a:t>Image courtesy of </a:t>
            </a:r>
            <a:r>
              <a:rPr lang="en-US" sz="900" i="1" dirty="0">
                <a:solidFill>
                  <a:schemeClr val="bg1">
                    <a:lumMod val="65000"/>
                  </a:schemeClr>
                </a:solidFill>
                <a:latin typeface="PT Serif" panose="020F0502020204030204" pitchFamily="18" charset="0"/>
                <a:hlinkClick r:id="rId5">
                  <a:extLst>
                    <a:ext uri="{A12FA001-AC4F-418D-AE19-62706E023703}">
                      <ahyp:hlinkClr xmlns:ahyp="http://schemas.microsoft.com/office/drawing/2018/hyperlinkcolor" val="tx"/>
                    </a:ext>
                  </a:extLst>
                </a:hlinkClick>
              </a:rPr>
              <a:t>AERPAW Website</a:t>
            </a:r>
            <a:endParaRPr lang="en-US" sz="900" i="1" dirty="0">
              <a:solidFill>
                <a:schemeClr val="bg1">
                  <a:lumMod val="65000"/>
                </a:schemeClr>
              </a:solidFill>
              <a:latin typeface="PT Serif" panose="020F0502020204030204" pitchFamily="18" charset="0"/>
            </a:endParaRPr>
          </a:p>
        </p:txBody>
      </p:sp>
      <p:sp>
        <p:nvSpPr>
          <p:cNvPr id="11" name="Content Placeholder 2">
            <a:extLst>
              <a:ext uri="{FF2B5EF4-FFF2-40B4-BE49-F238E27FC236}">
                <a16:creationId xmlns:a16="http://schemas.microsoft.com/office/drawing/2014/main" id="{F01855FE-E248-2043-972D-42D9FC65AF24}"/>
              </a:ext>
            </a:extLst>
          </p:cNvPr>
          <p:cNvSpPr txBox="1">
            <a:spLocks/>
          </p:cNvSpPr>
          <p:nvPr/>
        </p:nvSpPr>
        <p:spPr bwMode="auto">
          <a:xfrm>
            <a:off x="457200" y="1172075"/>
            <a:ext cx="4241180" cy="3328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buFont typeface="Wingdings" panose="05000000000000000000" pitchFamily="2" charset="2"/>
              <a:buChar char="§"/>
            </a:pPr>
            <a:r>
              <a:rPr lang="en-US" sz="1700" dirty="0">
                <a:solidFill>
                  <a:srgbClr val="C00000"/>
                </a:solidFill>
                <a:latin typeface="+mn-lt"/>
              </a:rPr>
              <a:t>The UGV is hidden somewhere in the green square and constantly emits a signal</a:t>
            </a:r>
          </a:p>
          <a:p>
            <a:pPr>
              <a:spcBef>
                <a:spcPts val="0"/>
              </a:spcBef>
              <a:spcAft>
                <a:spcPts val="600"/>
              </a:spcAft>
              <a:buFont typeface="Wingdings" panose="05000000000000000000" pitchFamily="2" charset="2"/>
              <a:buChar char="§"/>
            </a:pPr>
            <a:r>
              <a:rPr lang="en-US" sz="1700" dirty="0">
                <a:solidFill>
                  <a:srgbClr val="C00000"/>
                </a:solidFill>
                <a:latin typeface="+mn-lt"/>
              </a:rPr>
              <a:t>A software-defined radio (SDR) carried by the UAV will continuously receive a channel-sounding waveform </a:t>
            </a:r>
          </a:p>
          <a:p>
            <a:pPr>
              <a:spcBef>
                <a:spcPts val="0"/>
              </a:spcBef>
              <a:spcAft>
                <a:spcPts val="600"/>
              </a:spcAft>
              <a:buFont typeface="Wingdings" panose="05000000000000000000" pitchFamily="2" charset="2"/>
              <a:buChar char="§"/>
            </a:pPr>
            <a:r>
              <a:rPr lang="en-US" sz="1700" dirty="0">
                <a:solidFill>
                  <a:srgbClr val="C00000"/>
                </a:solidFill>
                <a:latin typeface="+mn-lt"/>
              </a:rPr>
              <a:t>The UAV is allowed to fly in the light blue square only</a:t>
            </a:r>
          </a:p>
          <a:p>
            <a:pPr>
              <a:spcBef>
                <a:spcPts val="0"/>
              </a:spcBef>
              <a:spcAft>
                <a:spcPts val="600"/>
              </a:spcAft>
              <a:buFont typeface="Wingdings" panose="05000000000000000000" pitchFamily="2" charset="2"/>
              <a:buChar char="§"/>
            </a:pPr>
            <a:r>
              <a:rPr lang="en-US" sz="1700" dirty="0">
                <a:solidFill>
                  <a:srgbClr val="C00000"/>
                </a:solidFill>
                <a:latin typeface="+mn-lt"/>
              </a:rPr>
              <a:t>The dark blue line indicates general boundary</a:t>
            </a:r>
          </a:p>
          <a:p>
            <a:pPr>
              <a:spcBef>
                <a:spcPts val="0"/>
              </a:spcBef>
              <a:spcAft>
                <a:spcPts val="600"/>
              </a:spcAft>
              <a:buFont typeface="Wingdings" panose="05000000000000000000" pitchFamily="2" charset="2"/>
              <a:buChar char="§"/>
            </a:pPr>
            <a:r>
              <a:rPr lang="en-US" sz="1700" dirty="0">
                <a:solidFill>
                  <a:srgbClr val="C00000"/>
                </a:solidFill>
                <a:latin typeface="+mn-lt"/>
              </a:rPr>
              <a:t>Location estimates are collected at 3-minute and 10-minute marks</a:t>
            </a:r>
          </a:p>
          <a:p>
            <a:pPr>
              <a:spcBef>
                <a:spcPts val="0"/>
              </a:spcBef>
              <a:spcAft>
                <a:spcPts val="400"/>
              </a:spcAft>
              <a:buFont typeface="Wingdings" panose="05000000000000000000" pitchFamily="2" charset="2"/>
              <a:buChar char="§"/>
            </a:pPr>
            <a:endParaRPr lang="en-US" sz="1700" dirty="0">
              <a:solidFill>
                <a:srgbClr val="C00000"/>
              </a:solidFill>
              <a:latin typeface="+mn-lt"/>
            </a:endParaRPr>
          </a:p>
        </p:txBody>
      </p:sp>
    </p:spTree>
    <p:custDataLst>
      <p:tags r:id="rId1"/>
    </p:custDataLst>
    <p:extLst>
      <p:ext uri="{BB962C8B-B14F-4D97-AF65-F5344CB8AC3E}">
        <p14:creationId xmlns:p14="http://schemas.microsoft.com/office/powerpoint/2010/main" val="3404455404"/>
      </p:ext>
    </p:extLst>
  </p:cSld>
  <p:clrMapOvr>
    <a:masterClrMapping/>
  </p:clrMapOvr>
  <mc:AlternateContent xmlns:mc="http://schemas.openxmlformats.org/markup-compatibility/2006" xmlns:p14="http://schemas.microsoft.com/office/powerpoint/2010/main">
    <mc:Choice Requires="p14">
      <p:transition spd="slow" p14:dur="2000" advTm="43783"/>
    </mc:Choice>
    <mc:Fallback xmlns="">
      <p:transition spd="slow" advTm="4378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613EA3-7CBC-4F42-AB61-8DE0CEB0F667}"/>
              </a:ext>
            </a:extLst>
          </p:cNvPr>
          <p:cNvSpPr>
            <a:spLocks noGrp="1"/>
          </p:cNvSpPr>
          <p:nvPr>
            <p:ph type="sldNum" sz="quarter" idx="12"/>
          </p:nvPr>
        </p:nvSpPr>
        <p:spPr/>
        <p:txBody>
          <a:bodyPr/>
          <a:lstStyle/>
          <a:p>
            <a:pPr>
              <a:defRPr/>
            </a:pPr>
            <a:fld id="{3FF2C605-4958-CF43-AA48-80339EFDB0AF}" type="slidenum">
              <a:rPr lang="en-US" smtClean="0"/>
              <a:pPr>
                <a:defRPr/>
              </a:pPr>
              <a:t>7</a:t>
            </a:fld>
            <a:endParaRPr lang="en-US"/>
          </a:p>
        </p:txBody>
      </p:sp>
      <p:sp>
        <p:nvSpPr>
          <p:cNvPr id="5" name="Flowchart: Off-page Connector 4">
            <a:extLst>
              <a:ext uri="{FF2B5EF4-FFF2-40B4-BE49-F238E27FC236}">
                <a16:creationId xmlns:a16="http://schemas.microsoft.com/office/drawing/2014/main" id="{5AFC270F-9361-426E-A032-1E155E69288C}"/>
              </a:ext>
            </a:extLst>
          </p:cNvPr>
          <p:cNvSpPr/>
          <p:nvPr/>
        </p:nvSpPr>
        <p:spPr>
          <a:xfrm rot="16200000">
            <a:off x="2466243" y="-444013"/>
            <a:ext cx="1099039" cy="6031526"/>
          </a:xfrm>
          <a:prstGeom prst="flowChartOffpageConnector">
            <a:avLst/>
          </a:prstGeom>
          <a:solidFill>
            <a:srgbClr val="CC000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6" name="TextBox 5">
            <a:extLst>
              <a:ext uri="{FF2B5EF4-FFF2-40B4-BE49-F238E27FC236}">
                <a16:creationId xmlns:a16="http://schemas.microsoft.com/office/drawing/2014/main" id="{3808F8ED-B964-44EF-8F73-6EC16F289945}"/>
              </a:ext>
            </a:extLst>
          </p:cNvPr>
          <p:cNvSpPr txBox="1"/>
          <p:nvPr/>
        </p:nvSpPr>
        <p:spPr>
          <a:xfrm>
            <a:off x="546100" y="2217807"/>
            <a:ext cx="3648371" cy="707886"/>
          </a:xfrm>
          <a:prstGeom prst="rect">
            <a:avLst/>
          </a:prstGeom>
          <a:noFill/>
        </p:spPr>
        <p:txBody>
          <a:bodyPr wrap="none" rtlCol="0">
            <a:spAutoFit/>
          </a:bodyPr>
          <a:lstStyle/>
          <a:p>
            <a:r>
              <a:rPr lang="en-US" sz="4000" b="1" dirty="0">
                <a:solidFill>
                  <a:schemeClr val="bg1"/>
                </a:solidFill>
              </a:rPr>
              <a:t>OUR APPROACH</a:t>
            </a:r>
            <a:endParaRPr lang="en-US" b="1" dirty="0">
              <a:solidFill>
                <a:schemeClr val="bg1"/>
              </a:solidFill>
            </a:endParaRPr>
          </a:p>
        </p:txBody>
      </p:sp>
    </p:spTree>
    <p:extLst>
      <p:ext uri="{BB962C8B-B14F-4D97-AF65-F5344CB8AC3E}">
        <p14:creationId xmlns:p14="http://schemas.microsoft.com/office/powerpoint/2010/main" val="1147328944"/>
      </p:ext>
    </p:extLst>
  </p:cSld>
  <p:clrMapOvr>
    <a:masterClrMapping/>
  </p:clrMapOvr>
  <mc:AlternateContent xmlns:mc="http://schemas.openxmlformats.org/markup-compatibility/2006" xmlns:p14="http://schemas.microsoft.com/office/powerpoint/2010/main">
    <mc:Choice Requires="p14">
      <p:transition spd="slow" p14:dur="2000" advTm="3337"/>
    </mc:Choice>
    <mc:Fallback xmlns="">
      <p:transition spd="slow" advTm="333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A6E4-342F-4BA2-A7AB-57B1C79BD8A0}"/>
              </a:ext>
            </a:extLst>
          </p:cNvPr>
          <p:cNvSpPr>
            <a:spLocks noGrp="1"/>
          </p:cNvSpPr>
          <p:nvPr>
            <p:ph type="title"/>
          </p:nvPr>
        </p:nvSpPr>
        <p:spPr>
          <a:xfrm>
            <a:off x="457200" y="370285"/>
            <a:ext cx="8229600" cy="801290"/>
          </a:xfrm>
        </p:spPr>
        <p:txBody>
          <a:bodyPr/>
          <a:lstStyle/>
          <a:p>
            <a:pPr algn="l"/>
            <a:r>
              <a:rPr lang="en-US" dirty="0">
                <a:solidFill>
                  <a:srgbClr val="CC0001"/>
                </a:solidFill>
                <a:latin typeface="+mj-lt"/>
              </a:rPr>
              <a:t>Overview</a:t>
            </a:r>
          </a:p>
        </p:txBody>
      </p:sp>
      <p:cxnSp>
        <p:nvCxnSpPr>
          <p:cNvPr id="5" name="Straight Connector 4">
            <a:extLst>
              <a:ext uri="{FF2B5EF4-FFF2-40B4-BE49-F238E27FC236}">
                <a16:creationId xmlns:a16="http://schemas.microsoft.com/office/drawing/2014/main" id="{C9C8CDC2-4A6C-490A-8A03-0504F7B547CE}"/>
              </a:ext>
            </a:extLst>
          </p:cNvPr>
          <p:cNvCxnSpPr>
            <a:cxnSpLocks/>
          </p:cNvCxnSpPr>
          <p:nvPr/>
        </p:nvCxnSpPr>
        <p:spPr>
          <a:xfrm>
            <a:off x="535021" y="1041873"/>
            <a:ext cx="8229600" cy="0"/>
          </a:xfrm>
          <a:prstGeom prst="line">
            <a:avLst/>
          </a:prstGeom>
          <a:ln w="25400">
            <a:solidFill>
              <a:srgbClr val="CC0001"/>
            </a:solidFill>
            <a:prstDash val="lgDash"/>
          </a:ln>
        </p:spPr>
        <p:style>
          <a:lnRef idx="1">
            <a:schemeClr val="accent2"/>
          </a:lnRef>
          <a:fillRef idx="0">
            <a:schemeClr val="accent2"/>
          </a:fillRef>
          <a:effectRef idx="0">
            <a:schemeClr val="accent2"/>
          </a:effectRef>
          <a:fontRef idx="minor">
            <a:schemeClr val="tx1"/>
          </a:fontRef>
        </p:style>
      </p:cxnSp>
      <p:sp>
        <p:nvSpPr>
          <p:cNvPr id="7" name="Slide Number Placeholder 6">
            <a:extLst>
              <a:ext uri="{FF2B5EF4-FFF2-40B4-BE49-F238E27FC236}">
                <a16:creationId xmlns:a16="http://schemas.microsoft.com/office/drawing/2014/main" id="{3CC11475-DDB2-485F-A016-6BFD7EEF759C}"/>
              </a:ext>
            </a:extLst>
          </p:cNvPr>
          <p:cNvSpPr>
            <a:spLocks noGrp="1"/>
          </p:cNvSpPr>
          <p:nvPr>
            <p:ph type="sldNum" sz="quarter" idx="12"/>
          </p:nvPr>
        </p:nvSpPr>
        <p:spPr/>
        <p:txBody>
          <a:bodyPr/>
          <a:lstStyle/>
          <a:p>
            <a:pPr>
              <a:defRPr/>
            </a:pPr>
            <a:fld id="{3FF2C605-4958-CF43-AA48-80339EFDB0AF}" type="slidenum">
              <a:rPr lang="en-US" smtClean="0"/>
              <a:pPr>
                <a:defRPr/>
              </a:pPr>
              <a:t>8</a:t>
            </a:fld>
            <a:endParaRPr lang="en-US" dirty="0"/>
          </a:p>
        </p:txBody>
      </p:sp>
      <p:sp>
        <p:nvSpPr>
          <p:cNvPr id="4" name="Slide Number Placeholder 6">
            <a:extLst>
              <a:ext uri="{FF2B5EF4-FFF2-40B4-BE49-F238E27FC236}">
                <a16:creationId xmlns:a16="http://schemas.microsoft.com/office/drawing/2014/main" id="{F1FA0A23-2686-6E23-E7AF-BCCFFDA700F6}"/>
              </a:ext>
            </a:extLst>
          </p:cNvPr>
          <p:cNvSpPr txBox="1">
            <a:spLocks/>
          </p:cNvSpPr>
          <p:nvPr/>
        </p:nvSpPr>
        <p:spPr>
          <a:xfrm>
            <a:off x="0" y="4869656"/>
            <a:ext cx="5753100" cy="273844"/>
          </a:xfrm>
          <a:prstGeom prst="rect">
            <a:avLst/>
          </a:prstGeom>
        </p:spPr>
        <p:txBody>
          <a:bodyPr vert="horz" lIns="91440" tIns="45720" rIns="91440" bIns="45720" rtlCol="0" anchor="ctr"/>
          <a:lstStyle>
            <a:defPPr>
              <a:defRPr lang="en-US"/>
            </a:defPPr>
            <a:lvl1pPr algn="r" defTabSz="457200" rtl="0" fontAlgn="auto">
              <a:spcBef>
                <a:spcPts val="0"/>
              </a:spcBef>
              <a:spcAft>
                <a:spcPts val="0"/>
              </a:spcAft>
              <a:defRPr sz="1200" kern="1200">
                <a:solidFill>
                  <a:schemeClr val="tx1">
                    <a:tint val="75000"/>
                  </a:schemeClr>
                </a:solidFill>
                <a:latin typeface="+mn-lt"/>
                <a:ea typeface="+mn-ea"/>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lgn="l"/>
            <a:r>
              <a:rPr lang="en-US" sz="900" i="1" dirty="0">
                <a:solidFill>
                  <a:schemeClr val="bg1">
                    <a:lumMod val="65000"/>
                  </a:schemeClr>
                </a:solidFill>
                <a:latin typeface="PT Serif" panose="020F0502020204030204" pitchFamily="18" charset="0"/>
              </a:rPr>
              <a:t>Image courtesy of </a:t>
            </a:r>
            <a:r>
              <a:rPr lang="en-US" sz="900" i="1" dirty="0">
                <a:solidFill>
                  <a:schemeClr val="bg1">
                    <a:lumMod val="65000"/>
                  </a:schemeClr>
                </a:solidFill>
                <a:latin typeface="PT Serif" panose="020F0502020204030204" pitchFamily="18" charset="0"/>
                <a:hlinkClick r:id="rId4">
                  <a:extLst>
                    <a:ext uri="{A12FA001-AC4F-418D-AE19-62706E023703}">
                      <ahyp:hlinkClr xmlns:ahyp="http://schemas.microsoft.com/office/drawing/2018/hyperlinkcolor" val="tx"/>
                    </a:ext>
                  </a:extLst>
                </a:hlinkClick>
              </a:rPr>
              <a:t>AERPAW Website</a:t>
            </a:r>
            <a:endParaRPr lang="en-US" sz="900" i="1" dirty="0">
              <a:solidFill>
                <a:schemeClr val="bg1">
                  <a:lumMod val="65000"/>
                </a:schemeClr>
              </a:solidFill>
              <a:latin typeface="PT Serif" panose="020F0502020204030204" pitchFamily="18" charset="0"/>
            </a:endParaRPr>
          </a:p>
        </p:txBody>
      </p:sp>
      <p:sp>
        <p:nvSpPr>
          <p:cNvPr id="11" name="Content Placeholder 2">
            <a:extLst>
              <a:ext uri="{FF2B5EF4-FFF2-40B4-BE49-F238E27FC236}">
                <a16:creationId xmlns:a16="http://schemas.microsoft.com/office/drawing/2014/main" id="{F01855FE-E248-2043-972D-42D9FC65AF24}"/>
              </a:ext>
            </a:extLst>
          </p:cNvPr>
          <p:cNvSpPr txBox="1">
            <a:spLocks/>
          </p:cNvSpPr>
          <p:nvPr/>
        </p:nvSpPr>
        <p:spPr bwMode="auto">
          <a:xfrm>
            <a:off x="457200" y="1172075"/>
            <a:ext cx="8229600" cy="3328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buFont typeface="Wingdings" panose="05000000000000000000" pitchFamily="2" charset="2"/>
              <a:buChar char="§"/>
            </a:pPr>
            <a:r>
              <a:rPr lang="en-US" sz="2200" dirty="0">
                <a:solidFill>
                  <a:srgbClr val="C00000"/>
                </a:solidFill>
                <a:latin typeface="+mn-lt"/>
              </a:rPr>
              <a:t>To localize the source, we adopted the Linear Least Square method </a:t>
            </a:r>
          </a:p>
          <a:p>
            <a:pPr>
              <a:spcBef>
                <a:spcPts val="0"/>
              </a:spcBef>
              <a:spcAft>
                <a:spcPts val="600"/>
              </a:spcAft>
              <a:buFont typeface="Wingdings" panose="05000000000000000000" pitchFamily="2" charset="2"/>
              <a:buChar char="§"/>
            </a:pPr>
            <a:r>
              <a:rPr lang="en-US" sz="2200" dirty="0">
                <a:solidFill>
                  <a:srgbClr val="C00000"/>
                </a:solidFill>
                <a:latin typeface="+mn-lt"/>
              </a:rPr>
              <a:t>We estimate the position of the rover based on repeated sampling of the received signal</a:t>
            </a:r>
          </a:p>
          <a:p>
            <a:pPr>
              <a:spcBef>
                <a:spcPts val="0"/>
              </a:spcBef>
              <a:spcAft>
                <a:spcPts val="600"/>
              </a:spcAft>
              <a:buFont typeface="Wingdings" panose="05000000000000000000" pitchFamily="2" charset="2"/>
              <a:buChar char="§"/>
            </a:pPr>
            <a:r>
              <a:rPr lang="en-US" sz="2200" dirty="0">
                <a:solidFill>
                  <a:srgbClr val="C00000"/>
                </a:solidFill>
                <a:latin typeface="+mn-lt"/>
              </a:rPr>
              <a:t>The UAV traverses the allowed area of flight using waypoints</a:t>
            </a:r>
          </a:p>
          <a:p>
            <a:pPr>
              <a:spcBef>
                <a:spcPts val="0"/>
              </a:spcBef>
              <a:spcAft>
                <a:spcPts val="600"/>
              </a:spcAft>
              <a:buFont typeface="Wingdings" panose="05000000000000000000" pitchFamily="2" charset="2"/>
              <a:buChar char="§"/>
            </a:pPr>
            <a:r>
              <a:rPr lang="en-US" sz="2200" dirty="0">
                <a:solidFill>
                  <a:srgbClr val="C00000"/>
                </a:solidFill>
                <a:latin typeface="+mn-lt"/>
              </a:rPr>
              <a:t>At each location, the UAV takes 5 measurements based on which it estimates signal source</a:t>
            </a:r>
          </a:p>
          <a:p>
            <a:pPr>
              <a:spcBef>
                <a:spcPts val="0"/>
              </a:spcBef>
              <a:spcAft>
                <a:spcPts val="600"/>
              </a:spcAft>
              <a:buFont typeface="Wingdings" panose="05000000000000000000" pitchFamily="2" charset="2"/>
              <a:buChar char="§"/>
            </a:pPr>
            <a:r>
              <a:rPr lang="en-US" sz="2200" dirty="0">
                <a:solidFill>
                  <a:srgbClr val="C00000"/>
                </a:solidFill>
                <a:latin typeface="+mn-lt"/>
              </a:rPr>
              <a:t>We have assumed the UAV will maintain a Line of Sight (</a:t>
            </a:r>
            <a:r>
              <a:rPr lang="en-US" sz="2200" dirty="0" err="1">
                <a:solidFill>
                  <a:srgbClr val="C00000"/>
                </a:solidFill>
                <a:latin typeface="+mn-lt"/>
              </a:rPr>
              <a:t>LoS</a:t>
            </a:r>
            <a:r>
              <a:rPr lang="en-US" sz="2200" dirty="0">
                <a:solidFill>
                  <a:srgbClr val="C00000"/>
                </a:solidFill>
                <a:latin typeface="+mn-lt"/>
              </a:rPr>
              <a:t>) connectivity</a:t>
            </a:r>
          </a:p>
          <a:p>
            <a:pPr>
              <a:spcBef>
                <a:spcPts val="0"/>
              </a:spcBef>
              <a:spcAft>
                <a:spcPts val="600"/>
              </a:spcAft>
              <a:buFont typeface="Wingdings" panose="05000000000000000000" pitchFamily="2" charset="2"/>
              <a:buChar char="§"/>
            </a:pPr>
            <a:r>
              <a:rPr lang="en-US" sz="2200" dirty="0">
                <a:solidFill>
                  <a:srgbClr val="C00000"/>
                </a:solidFill>
                <a:latin typeface="+mn-lt"/>
              </a:rPr>
              <a:t>After 10 minutes, the UAV returns to its home location</a:t>
            </a:r>
          </a:p>
        </p:txBody>
      </p:sp>
    </p:spTree>
    <p:custDataLst>
      <p:tags r:id="rId1"/>
    </p:custDataLst>
    <p:extLst>
      <p:ext uri="{BB962C8B-B14F-4D97-AF65-F5344CB8AC3E}">
        <p14:creationId xmlns:p14="http://schemas.microsoft.com/office/powerpoint/2010/main" val="2819401858"/>
      </p:ext>
    </p:extLst>
  </p:cSld>
  <p:clrMapOvr>
    <a:masterClrMapping/>
  </p:clrMapOvr>
  <mc:AlternateContent xmlns:mc="http://schemas.openxmlformats.org/markup-compatibility/2006" xmlns:p14="http://schemas.microsoft.com/office/powerpoint/2010/main">
    <mc:Choice Requires="p14">
      <p:transition spd="slow" p14:dur="2000" advTm="43783"/>
    </mc:Choice>
    <mc:Fallback xmlns="">
      <p:transition spd="slow" advTm="4378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A6E4-342F-4BA2-A7AB-57B1C79BD8A0}"/>
              </a:ext>
            </a:extLst>
          </p:cNvPr>
          <p:cNvSpPr>
            <a:spLocks noGrp="1"/>
          </p:cNvSpPr>
          <p:nvPr>
            <p:ph type="title"/>
          </p:nvPr>
        </p:nvSpPr>
        <p:spPr>
          <a:xfrm>
            <a:off x="457200" y="370285"/>
            <a:ext cx="8229600" cy="801290"/>
          </a:xfrm>
        </p:spPr>
        <p:txBody>
          <a:bodyPr/>
          <a:lstStyle/>
          <a:p>
            <a:pPr algn="l"/>
            <a:r>
              <a:rPr lang="en-US" dirty="0">
                <a:solidFill>
                  <a:srgbClr val="CC0001"/>
                </a:solidFill>
                <a:latin typeface="+mj-lt"/>
              </a:rPr>
              <a:t>Trajectory Control</a:t>
            </a:r>
          </a:p>
        </p:txBody>
      </p:sp>
      <p:cxnSp>
        <p:nvCxnSpPr>
          <p:cNvPr id="5" name="Straight Connector 4">
            <a:extLst>
              <a:ext uri="{FF2B5EF4-FFF2-40B4-BE49-F238E27FC236}">
                <a16:creationId xmlns:a16="http://schemas.microsoft.com/office/drawing/2014/main" id="{C9C8CDC2-4A6C-490A-8A03-0504F7B547CE}"/>
              </a:ext>
            </a:extLst>
          </p:cNvPr>
          <p:cNvCxnSpPr>
            <a:cxnSpLocks/>
          </p:cNvCxnSpPr>
          <p:nvPr/>
        </p:nvCxnSpPr>
        <p:spPr>
          <a:xfrm>
            <a:off x="535021" y="1041873"/>
            <a:ext cx="8229600" cy="0"/>
          </a:xfrm>
          <a:prstGeom prst="line">
            <a:avLst/>
          </a:prstGeom>
          <a:ln w="25400">
            <a:solidFill>
              <a:srgbClr val="CC0001"/>
            </a:solidFill>
            <a:prstDash val="lgDash"/>
          </a:ln>
        </p:spPr>
        <p:style>
          <a:lnRef idx="1">
            <a:schemeClr val="accent2"/>
          </a:lnRef>
          <a:fillRef idx="0">
            <a:schemeClr val="accent2"/>
          </a:fillRef>
          <a:effectRef idx="0">
            <a:schemeClr val="accent2"/>
          </a:effectRef>
          <a:fontRef idx="minor">
            <a:schemeClr val="tx1"/>
          </a:fontRef>
        </p:style>
      </p:cxnSp>
      <p:sp>
        <p:nvSpPr>
          <p:cNvPr id="7" name="Slide Number Placeholder 6">
            <a:extLst>
              <a:ext uri="{FF2B5EF4-FFF2-40B4-BE49-F238E27FC236}">
                <a16:creationId xmlns:a16="http://schemas.microsoft.com/office/drawing/2014/main" id="{3CC11475-DDB2-485F-A016-6BFD7EEF759C}"/>
              </a:ext>
            </a:extLst>
          </p:cNvPr>
          <p:cNvSpPr>
            <a:spLocks noGrp="1"/>
          </p:cNvSpPr>
          <p:nvPr>
            <p:ph type="sldNum" sz="quarter" idx="12"/>
          </p:nvPr>
        </p:nvSpPr>
        <p:spPr/>
        <p:txBody>
          <a:bodyPr/>
          <a:lstStyle/>
          <a:p>
            <a:pPr>
              <a:defRPr/>
            </a:pPr>
            <a:fld id="{3FF2C605-4958-CF43-AA48-80339EFDB0AF}" type="slidenum">
              <a:rPr lang="en-US" smtClean="0"/>
              <a:pPr>
                <a:defRPr/>
              </a:pPr>
              <a:t>9</a:t>
            </a:fld>
            <a:endParaRPr lang="en-US" dirty="0"/>
          </a:p>
        </p:txBody>
      </p:sp>
      <p:sp>
        <p:nvSpPr>
          <p:cNvPr id="4" name="Slide Number Placeholder 6">
            <a:extLst>
              <a:ext uri="{FF2B5EF4-FFF2-40B4-BE49-F238E27FC236}">
                <a16:creationId xmlns:a16="http://schemas.microsoft.com/office/drawing/2014/main" id="{F1FA0A23-2686-6E23-E7AF-BCCFFDA700F6}"/>
              </a:ext>
            </a:extLst>
          </p:cNvPr>
          <p:cNvSpPr txBox="1">
            <a:spLocks/>
          </p:cNvSpPr>
          <p:nvPr/>
        </p:nvSpPr>
        <p:spPr>
          <a:xfrm>
            <a:off x="0" y="4869656"/>
            <a:ext cx="5753100" cy="273844"/>
          </a:xfrm>
          <a:prstGeom prst="rect">
            <a:avLst/>
          </a:prstGeom>
        </p:spPr>
        <p:txBody>
          <a:bodyPr vert="horz" lIns="91440" tIns="45720" rIns="91440" bIns="45720" rtlCol="0" anchor="ctr"/>
          <a:lstStyle>
            <a:defPPr>
              <a:defRPr lang="en-US"/>
            </a:defPPr>
            <a:lvl1pPr algn="r" defTabSz="457200" rtl="0" fontAlgn="auto">
              <a:spcBef>
                <a:spcPts val="0"/>
              </a:spcBef>
              <a:spcAft>
                <a:spcPts val="0"/>
              </a:spcAft>
              <a:defRPr sz="1200" kern="1200">
                <a:solidFill>
                  <a:schemeClr val="tx1">
                    <a:tint val="75000"/>
                  </a:schemeClr>
                </a:solidFill>
                <a:latin typeface="+mn-lt"/>
                <a:ea typeface="+mn-ea"/>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algn="l"/>
            <a:r>
              <a:rPr lang="en-US" sz="900" i="1" dirty="0">
                <a:solidFill>
                  <a:schemeClr val="bg1">
                    <a:lumMod val="65000"/>
                  </a:schemeClr>
                </a:solidFill>
                <a:latin typeface="PT Serif" panose="020F0502020204030204" pitchFamily="18" charset="0"/>
              </a:rPr>
              <a:t>Image courtesy of </a:t>
            </a:r>
            <a:r>
              <a:rPr lang="en-US" sz="900" i="1" dirty="0">
                <a:solidFill>
                  <a:schemeClr val="bg1">
                    <a:lumMod val="65000"/>
                  </a:schemeClr>
                </a:solidFill>
                <a:latin typeface="PT Serif" panose="020F0502020204030204" pitchFamily="18" charset="0"/>
                <a:hlinkClick r:id="rId4">
                  <a:extLst>
                    <a:ext uri="{A12FA001-AC4F-418D-AE19-62706E023703}">
                      <ahyp:hlinkClr xmlns:ahyp="http://schemas.microsoft.com/office/drawing/2018/hyperlinkcolor" val="tx"/>
                    </a:ext>
                  </a:extLst>
                </a:hlinkClick>
              </a:rPr>
              <a:t>AERPAW Website</a:t>
            </a:r>
            <a:endParaRPr lang="en-US" sz="900" i="1" dirty="0">
              <a:solidFill>
                <a:schemeClr val="bg1">
                  <a:lumMod val="65000"/>
                </a:schemeClr>
              </a:solidFill>
              <a:latin typeface="PT Serif" panose="020F0502020204030204" pitchFamily="18" charset="0"/>
            </a:endParaRPr>
          </a:p>
        </p:txBody>
      </p:sp>
      <p:sp>
        <p:nvSpPr>
          <p:cNvPr id="11" name="Content Placeholder 2">
            <a:extLst>
              <a:ext uri="{FF2B5EF4-FFF2-40B4-BE49-F238E27FC236}">
                <a16:creationId xmlns:a16="http://schemas.microsoft.com/office/drawing/2014/main" id="{F01855FE-E248-2043-972D-42D9FC65AF24}"/>
              </a:ext>
            </a:extLst>
          </p:cNvPr>
          <p:cNvSpPr txBox="1">
            <a:spLocks/>
          </p:cNvSpPr>
          <p:nvPr/>
        </p:nvSpPr>
        <p:spPr bwMode="auto">
          <a:xfrm>
            <a:off x="431716" y="1171575"/>
            <a:ext cx="5173431" cy="3328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buFont typeface="Wingdings" panose="05000000000000000000" pitchFamily="2" charset="2"/>
              <a:buChar char="§"/>
            </a:pPr>
            <a:r>
              <a:rPr lang="en-US" sz="2000" dirty="0">
                <a:solidFill>
                  <a:srgbClr val="C00000"/>
                </a:solidFill>
                <a:latin typeface="+mn-lt"/>
              </a:rPr>
              <a:t>AERPAW uses NED (North East Down) positioning system</a:t>
            </a:r>
          </a:p>
          <a:p>
            <a:pPr>
              <a:spcBef>
                <a:spcPts val="0"/>
              </a:spcBef>
              <a:spcAft>
                <a:spcPts val="600"/>
              </a:spcAft>
              <a:buFont typeface="Wingdings" panose="05000000000000000000" pitchFamily="2" charset="2"/>
              <a:buChar char="§"/>
            </a:pPr>
            <a:r>
              <a:rPr lang="en-US" sz="2000" dirty="0">
                <a:solidFill>
                  <a:srgbClr val="C00000"/>
                </a:solidFill>
                <a:latin typeface="+mn-lt"/>
              </a:rPr>
              <a:t>Initially the UAV takes off from its home location</a:t>
            </a:r>
          </a:p>
          <a:p>
            <a:pPr>
              <a:spcBef>
                <a:spcPts val="0"/>
              </a:spcBef>
              <a:spcAft>
                <a:spcPts val="600"/>
              </a:spcAft>
              <a:buFont typeface="Wingdings" panose="05000000000000000000" pitchFamily="2" charset="2"/>
              <a:buChar char="§"/>
            </a:pPr>
            <a:r>
              <a:rPr lang="en-US" sz="2000" dirty="0">
                <a:solidFill>
                  <a:srgbClr val="C00000"/>
                </a:solidFill>
                <a:latin typeface="+mn-lt"/>
              </a:rPr>
              <a:t>UAV flies to first location on its waypoint</a:t>
            </a:r>
          </a:p>
          <a:p>
            <a:pPr>
              <a:spcBef>
                <a:spcPts val="0"/>
              </a:spcBef>
              <a:spcAft>
                <a:spcPts val="600"/>
              </a:spcAft>
              <a:buFont typeface="Wingdings" panose="05000000000000000000" pitchFamily="2" charset="2"/>
              <a:buChar char="§"/>
            </a:pPr>
            <a:r>
              <a:rPr lang="en-US" sz="2000" dirty="0">
                <a:solidFill>
                  <a:srgbClr val="C00000"/>
                </a:solidFill>
                <a:latin typeface="+mn-lt"/>
              </a:rPr>
              <a:t>UAV traverses all waypoints</a:t>
            </a:r>
          </a:p>
          <a:p>
            <a:pPr>
              <a:spcBef>
                <a:spcPts val="0"/>
              </a:spcBef>
              <a:spcAft>
                <a:spcPts val="600"/>
              </a:spcAft>
              <a:buFont typeface="Wingdings" panose="05000000000000000000" pitchFamily="2" charset="2"/>
              <a:buChar char="§"/>
            </a:pPr>
            <a:r>
              <a:rPr lang="en-US" sz="2000" dirty="0">
                <a:solidFill>
                  <a:srgbClr val="C00000"/>
                </a:solidFill>
                <a:latin typeface="+mn-lt"/>
              </a:rPr>
              <a:t>Once all waypoints are exhausted, the UAV keeps flying straight</a:t>
            </a:r>
          </a:p>
          <a:p>
            <a:pPr>
              <a:spcBef>
                <a:spcPts val="0"/>
              </a:spcBef>
              <a:spcAft>
                <a:spcPts val="600"/>
              </a:spcAft>
              <a:buFont typeface="Wingdings" panose="05000000000000000000" pitchFamily="2" charset="2"/>
              <a:buChar char="§"/>
            </a:pPr>
            <a:r>
              <a:rPr lang="en-US" sz="2000" dirty="0">
                <a:solidFill>
                  <a:srgbClr val="C00000"/>
                </a:solidFill>
                <a:latin typeface="+mn-lt"/>
              </a:rPr>
              <a:t>If it hits the boundary it turns right</a:t>
            </a:r>
          </a:p>
        </p:txBody>
      </p:sp>
      <p:pic>
        <p:nvPicPr>
          <p:cNvPr id="6" name="Picture 5" descr="A blue square in a field&#10;&#10;Description automatically generated">
            <a:extLst>
              <a:ext uri="{FF2B5EF4-FFF2-40B4-BE49-F238E27FC236}">
                <a16:creationId xmlns:a16="http://schemas.microsoft.com/office/drawing/2014/main" id="{2828247E-EF7C-1E68-54D8-F4F19AE234FF}"/>
              </a:ext>
            </a:extLst>
          </p:cNvPr>
          <p:cNvPicPr>
            <a:picLocks noChangeAspect="1"/>
          </p:cNvPicPr>
          <p:nvPr/>
        </p:nvPicPr>
        <p:blipFill rotWithShape="1">
          <a:blip r:embed="rId5"/>
          <a:srcRect l="20114" r="14412"/>
          <a:stretch/>
        </p:blipFill>
        <p:spPr>
          <a:xfrm>
            <a:off x="5615379" y="1188895"/>
            <a:ext cx="3092367" cy="3495964"/>
          </a:xfrm>
          <a:prstGeom prst="rect">
            <a:avLst/>
          </a:prstGeom>
        </p:spPr>
      </p:pic>
      <p:sp>
        <p:nvSpPr>
          <p:cNvPr id="15" name="Oval 14">
            <a:extLst>
              <a:ext uri="{FF2B5EF4-FFF2-40B4-BE49-F238E27FC236}">
                <a16:creationId xmlns:a16="http://schemas.microsoft.com/office/drawing/2014/main" id="{BE6C7340-93FC-57D2-BCD9-F7EDC3323BAF}"/>
              </a:ext>
            </a:extLst>
          </p:cNvPr>
          <p:cNvSpPr/>
          <p:nvPr/>
        </p:nvSpPr>
        <p:spPr>
          <a:xfrm>
            <a:off x="7161563" y="3222219"/>
            <a:ext cx="277171" cy="27432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000" dirty="0"/>
              <a:t>2</a:t>
            </a:r>
          </a:p>
        </p:txBody>
      </p:sp>
      <p:sp>
        <p:nvSpPr>
          <p:cNvPr id="16" name="Oval 15">
            <a:extLst>
              <a:ext uri="{FF2B5EF4-FFF2-40B4-BE49-F238E27FC236}">
                <a16:creationId xmlns:a16="http://schemas.microsoft.com/office/drawing/2014/main" id="{E6291611-1323-2865-37B7-E8803F9AC10C}"/>
              </a:ext>
            </a:extLst>
          </p:cNvPr>
          <p:cNvSpPr/>
          <p:nvPr/>
        </p:nvSpPr>
        <p:spPr>
          <a:xfrm>
            <a:off x="6325519" y="3168946"/>
            <a:ext cx="274320" cy="27432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000" dirty="0"/>
              <a:t>3</a:t>
            </a:r>
          </a:p>
        </p:txBody>
      </p:sp>
      <p:cxnSp>
        <p:nvCxnSpPr>
          <p:cNvPr id="18" name="Straight Connector 17">
            <a:extLst>
              <a:ext uri="{FF2B5EF4-FFF2-40B4-BE49-F238E27FC236}">
                <a16:creationId xmlns:a16="http://schemas.microsoft.com/office/drawing/2014/main" id="{E2330C8A-2E5E-58BD-5CF0-45724A884A84}"/>
              </a:ext>
            </a:extLst>
          </p:cNvPr>
          <p:cNvCxnSpPr>
            <a:cxnSpLocks/>
            <a:stCxn id="19" idx="1"/>
            <a:endCxn id="20" idx="5"/>
          </p:cNvCxnSpPr>
          <p:nvPr/>
        </p:nvCxnSpPr>
        <p:spPr>
          <a:xfrm flipH="1" flipV="1">
            <a:off x="8014353" y="3686451"/>
            <a:ext cx="287356" cy="230456"/>
          </a:xfrm>
          <a:prstGeom prst="line">
            <a:avLst/>
          </a:prstGeom>
          <a:ln w="28575">
            <a:solidFill>
              <a:schemeClr val="accent2">
                <a:lumMod val="75000"/>
              </a:schemeClr>
            </a:solidFill>
          </a:ln>
        </p:spPr>
        <p:style>
          <a:lnRef idx="3">
            <a:schemeClr val="accent4"/>
          </a:lnRef>
          <a:fillRef idx="0">
            <a:schemeClr val="accent4"/>
          </a:fillRef>
          <a:effectRef idx="2">
            <a:schemeClr val="accent4"/>
          </a:effectRef>
          <a:fontRef idx="minor">
            <a:schemeClr val="tx1"/>
          </a:fontRef>
        </p:style>
      </p:cxnSp>
      <p:sp>
        <p:nvSpPr>
          <p:cNvPr id="19" name="Oval 18">
            <a:extLst>
              <a:ext uri="{FF2B5EF4-FFF2-40B4-BE49-F238E27FC236}">
                <a16:creationId xmlns:a16="http://schemas.microsoft.com/office/drawing/2014/main" id="{FD1C09E2-3E07-23D4-0972-2C45EAF45D5C}"/>
              </a:ext>
            </a:extLst>
          </p:cNvPr>
          <p:cNvSpPr/>
          <p:nvPr/>
        </p:nvSpPr>
        <p:spPr>
          <a:xfrm>
            <a:off x="8270502" y="3885214"/>
            <a:ext cx="213098" cy="216413"/>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000" dirty="0"/>
              <a:t>T</a:t>
            </a:r>
          </a:p>
        </p:txBody>
      </p:sp>
      <p:sp>
        <p:nvSpPr>
          <p:cNvPr id="20" name="Oval 19">
            <a:extLst>
              <a:ext uri="{FF2B5EF4-FFF2-40B4-BE49-F238E27FC236}">
                <a16:creationId xmlns:a16="http://schemas.microsoft.com/office/drawing/2014/main" id="{00544E34-3E63-17C7-910A-65E5E739EF97}"/>
              </a:ext>
            </a:extLst>
          </p:cNvPr>
          <p:cNvSpPr/>
          <p:nvPr/>
        </p:nvSpPr>
        <p:spPr>
          <a:xfrm>
            <a:off x="7780206" y="3452304"/>
            <a:ext cx="274320" cy="27432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000" dirty="0"/>
              <a:t>1</a:t>
            </a:r>
          </a:p>
        </p:txBody>
      </p:sp>
      <p:sp>
        <p:nvSpPr>
          <p:cNvPr id="24" name="Oval 23">
            <a:extLst>
              <a:ext uri="{FF2B5EF4-FFF2-40B4-BE49-F238E27FC236}">
                <a16:creationId xmlns:a16="http://schemas.microsoft.com/office/drawing/2014/main" id="{6D1D1580-445C-82E5-8583-E0472DD9F79F}"/>
              </a:ext>
            </a:extLst>
          </p:cNvPr>
          <p:cNvSpPr/>
          <p:nvPr/>
        </p:nvSpPr>
        <p:spPr>
          <a:xfrm>
            <a:off x="7370561" y="2616318"/>
            <a:ext cx="274320" cy="27432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000" dirty="0"/>
              <a:t>5</a:t>
            </a:r>
          </a:p>
        </p:txBody>
      </p:sp>
      <p:sp>
        <p:nvSpPr>
          <p:cNvPr id="25" name="Oval 24">
            <a:extLst>
              <a:ext uri="{FF2B5EF4-FFF2-40B4-BE49-F238E27FC236}">
                <a16:creationId xmlns:a16="http://schemas.microsoft.com/office/drawing/2014/main" id="{FF125A39-71FA-4B47-D24A-4657BF2EBC4D}"/>
              </a:ext>
            </a:extLst>
          </p:cNvPr>
          <p:cNvSpPr/>
          <p:nvPr/>
        </p:nvSpPr>
        <p:spPr>
          <a:xfrm>
            <a:off x="6709694" y="2546323"/>
            <a:ext cx="274320" cy="27432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000" dirty="0"/>
              <a:t>4</a:t>
            </a:r>
          </a:p>
        </p:txBody>
      </p:sp>
      <p:cxnSp>
        <p:nvCxnSpPr>
          <p:cNvPr id="26" name="Straight Connector 25">
            <a:extLst>
              <a:ext uri="{FF2B5EF4-FFF2-40B4-BE49-F238E27FC236}">
                <a16:creationId xmlns:a16="http://schemas.microsoft.com/office/drawing/2014/main" id="{EC2B5915-2D0D-25BB-E30A-A837663520FF}"/>
              </a:ext>
            </a:extLst>
          </p:cNvPr>
          <p:cNvCxnSpPr>
            <a:cxnSpLocks/>
            <a:stCxn id="15" idx="6"/>
            <a:endCxn id="20" idx="1"/>
          </p:cNvCxnSpPr>
          <p:nvPr/>
        </p:nvCxnSpPr>
        <p:spPr>
          <a:xfrm>
            <a:off x="7438734" y="3359379"/>
            <a:ext cx="381645" cy="133098"/>
          </a:xfrm>
          <a:prstGeom prst="line">
            <a:avLst/>
          </a:prstGeom>
          <a:ln w="28575">
            <a:solidFill>
              <a:schemeClr val="accent2">
                <a:lumMod val="75000"/>
              </a:schemeClr>
            </a:solidFill>
          </a:ln>
        </p:spPr>
        <p:style>
          <a:lnRef idx="3">
            <a:schemeClr val="accent4"/>
          </a:lnRef>
          <a:fillRef idx="0">
            <a:schemeClr val="accent4"/>
          </a:fillRef>
          <a:effectRef idx="2">
            <a:schemeClr val="accent4"/>
          </a:effectRef>
          <a:fontRef idx="minor">
            <a:schemeClr val="tx1"/>
          </a:fontRef>
        </p:style>
      </p:cxnSp>
      <p:cxnSp>
        <p:nvCxnSpPr>
          <p:cNvPr id="29" name="Straight Connector 28">
            <a:extLst>
              <a:ext uri="{FF2B5EF4-FFF2-40B4-BE49-F238E27FC236}">
                <a16:creationId xmlns:a16="http://schemas.microsoft.com/office/drawing/2014/main" id="{D69EC134-A4BE-87FF-5E90-B269796152FD}"/>
              </a:ext>
            </a:extLst>
          </p:cNvPr>
          <p:cNvCxnSpPr>
            <a:cxnSpLocks/>
            <a:stCxn id="16" idx="6"/>
            <a:endCxn id="15" idx="2"/>
          </p:cNvCxnSpPr>
          <p:nvPr/>
        </p:nvCxnSpPr>
        <p:spPr>
          <a:xfrm>
            <a:off x="6599839" y="3306106"/>
            <a:ext cx="561724" cy="53273"/>
          </a:xfrm>
          <a:prstGeom prst="line">
            <a:avLst/>
          </a:prstGeom>
          <a:ln w="28575">
            <a:solidFill>
              <a:schemeClr val="accent2">
                <a:lumMod val="75000"/>
              </a:schemeClr>
            </a:solidFill>
          </a:ln>
        </p:spPr>
        <p:style>
          <a:lnRef idx="3">
            <a:schemeClr val="accent4"/>
          </a:lnRef>
          <a:fillRef idx="0">
            <a:schemeClr val="accent4"/>
          </a:fillRef>
          <a:effectRef idx="2">
            <a:schemeClr val="accent4"/>
          </a:effectRef>
          <a:fontRef idx="minor">
            <a:schemeClr val="tx1"/>
          </a:fontRef>
        </p:style>
      </p:cxnSp>
      <p:cxnSp>
        <p:nvCxnSpPr>
          <p:cNvPr id="32" name="Straight Connector 31">
            <a:extLst>
              <a:ext uri="{FF2B5EF4-FFF2-40B4-BE49-F238E27FC236}">
                <a16:creationId xmlns:a16="http://schemas.microsoft.com/office/drawing/2014/main" id="{09AC81B2-3C95-926D-27C8-E78983DFD75E}"/>
              </a:ext>
            </a:extLst>
          </p:cNvPr>
          <p:cNvCxnSpPr>
            <a:cxnSpLocks/>
            <a:stCxn id="25" idx="3"/>
            <a:endCxn id="16" idx="0"/>
          </p:cNvCxnSpPr>
          <p:nvPr/>
        </p:nvCxnSpPr>
        <p:spPr>
          <a:xfrm flipH="1">
            <a:off x="6462679" y="2780470"/>
            <a:ext cx="287188" cy="388476"/>
          </a:xfrm>
          <a:prstGeom prst="line">
            <a:avLst/>
          </a:prstGeom>
          <a:ln w="28575">
            <a:solidFill>
              <a:schemeClr val="accent2">
                <a:lumMod val="75000"/>
              </a:schemeClr>
            </a:solidFill>
          </a:ln>
        </p:spPr>
        <p:style>
          <a:lnRef idx="3">
            <a:schemeClr val="accent4"/>
          </a:lnRef>
          <a:fillRef idx="0">
            <a:schemeClr val="accent4"/>
          </a:fillRef>
          <a:effectRef idx="2">
            <a:schemeClr val="accent4"/>
          </a:effectRef>
          <a:fontRef idx="minor">
            <a:schemeClr val="tx1"/>
          </a:fontRef>
        </p:style>
      </p:cxnSp>
      <p:cxnSp>
        <p:nvCxnSpPr>
          <p:cNvPr id="35" name="Straight Connector 34">
            <a:extLst>
              <a:ext uri="{FF2B5EF4-FFF2-40B4-BE49-F238E27FC236}">
                <a16:creationId xmlns:a16="http://schemas.microsoft.com/office/drawing/2014/main" id="{E04D67CF-4682-3C69-2F0A-17BB10B91EF7}"/>
              </a:ext>
            </a:extLst>
          </p:cNvPr>
          <p:cNvCxnSpPr>
            <a:cxnSpLocks/>
            <a:stCxn id="24" idx="2"/>
            <a:endCxn id="25" idx="6"/>
          </p:cNvCxnSpPr>
          <p:nvPr/>
        </p:nvCxnSpPr>
        <p:spPr>
          <a:xfrm flipH="1" flipV="1">
            <a:off x="6984014" y="2683483"/>
            <a:ext cx="386547" cy="69995"/>
          </a:xfrm>
          <a:prstGeom prst="line">
            <a:avLst/>
          </a:prstGeom>
          <a:ln w="28575">
            <a:solidFill>
              <a:schemeClr val="accent2">
                <a:lumMod val="75000"/>
              </a:schemeClr>
            </a:solidFill>
          </a:ln>
        </p:spPr>
        <p:style>
          <a:lnRef idx="3">
            <a:schemeClr val="accent4"/>
          </a:lnRef>
          <a:fillRef idx="0">
            <a:schemeClr val="accent4"/>
          </a:fillRef>
          <a:effectRef idx="2">
            <a:schemeClr val="accent4"/>
          </a:effectRef>
          <a:fontRef idx="minor">
            <a:schemeClr val="tx1"/>
          </a:fontRef>
        </p:style>
      </p:cxnSp>
      <p:sp>
        <p:nvSpPr>
          <p:cNvPr id="44" name="Oval 43">
            <a:extLst>
              <a:ext uri="{FF2B5EF4-FFF2-40B4-BE49-F238E27FC236}">
                <a16:creationId xmlns:a16="http://schemas.microsoft.com/office/drawing/2014/main" id="{080A5772-3699-5006-9E3B-4D08AB3EDB81}"/>
              </a:ext>
            </a:extLst>
          </p:cNvPr>
          <p:cNvSpPr/>
          <p:nvPr/>
        </p:nvSpPr>
        <p:spPr>
          <a:xfrm>
            <a:off x="7826790" y="2727260"/>
            <a:ext cx="274320" cy="27432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dirty="0"/>
              <a:t>6</a:t>
            </a:r>
          </a:p>
        </p:txBody>
      </p:sp>
      <p:cxnSp>
        <p:nvCxnSpPr>
          <p:cNvPr id="45" name="Straight Connector 44">
            <a:extLst>
              <a:ext uri="{FF2B5EF4-FFF2-40B4-BE49-F238E27FC236}">
                <a16:creationId xmlns:a16="http://schemas.microsoft.com/office/drawing/2014/main" id="{EF29276C-F38E-FDF9-D102-74009B96FF09}"/>
              </a:ext>
            </a:extLst>
          </p:cNvPr>
          <p:cNvCxnSpPr>
            <a:cxnSpLocks/>
            <a:stCxn id="44" idx="2"/>
          </p:cNvCxnSpPr>
          <p:nvPr/>
        </p:nvCxnSpPr>
        <p:spPr>
          <a:xfrm flipH="1" flipV="1">
            <a:off x="7643691" y="2802731"/>
            <a:ext cx="183099" cy="61689"/>
          </a:xfrm>
          <a:prstGeom prst="line">
            <a:avLst/>
          </a:prstGeom>
          <a:ln/>
        </p:spPr>
        <p:style>
          <a:lnRef idx="2">
            <a:schemeClr val="dk1"/>
          </a:lnRef>
          <a:fillRef idx="0">
            <a:schemeClr val="dk1"/>
          </a:fillRef>
          <a:effectRef idx="1">
            <a:schemeClr val="dk1"/>
          </a:effectRef>
          <a:fontRef idx="minor">
            <a:schemeClr val="tx1"/>
          </a:fontRef>
        </p:style>
      </p:cxnSp>
      <p:sp>
        <p:nvSpPr>
          <p:cNvPr id="50" name="Oval 49">
            <a:extLst>
              <a:ext uri="{FF2B5EF4-FFF2-40B4-BE49-F238E27FC236}">
                <a16:creationId xmlns:a16="http://schemas.microsoft.com/office/drawing/2014/main" id="{D341D75B-1D96-A915-619D-B2F2F59EA2CD}"/>
              </a:ext>
            </a:extLst>
          </p:cNvPr>
          <p:cNvSpPr/>
          <p:nvPr/>
        </p:nvSpPr>
        <p:spPr>
          <a:xfrm>
            <a:off x="8192760" y="2819494"/>
            <a:ext cx="274320" cy="27432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dirty="0"/>
              <a:t>7</a:t>
            </a:r>
          </a:p>
        </p:txBody>
      </p:sp>
      <p:sp>
        <p:nvSpPr>
          <p:cNvPr id="51" name="Oval 50">
            <a:extLst>
              <a:ext uri="{FF2B5EF4-FFF2-40B4-BE49-F238E27FC236}">
                <a16:creationId xmlns:a16="http://schemas.microsoft.com/office/drawing/2014/main" id="{5D14A06F-ECCA-2683-7E97-B5EC1280000E}"/>
              </a:ext>
            </a:extLst>
          </p:cNvPr>
          <p:cNvSpPr/>
          <p:nvPr/>
        </p:nvSpPr>
        <p:spPr>
          <a:xfrm>
            <a:off x="8176070" y="3274971"/>
            <a:ext cx="274320" cy="27432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dirty="0"/>
              <a:t>8</a:t>
            </a:r>
          </a:p>
        </p:txBody>
      </p:sp>
      <p:cxnSp>
        <p:nvCxnSpPr>
          <p:cNvPr id="52" name="Straight Connector 51">
            <a:extLst>
              <a:ext uri="{FF2B5EF4-FFF2-40B4-BE49-F238E27FC236}">
                <a16:creationId xmlns:a16="http://schemas.microsoft.com/office/drawing/2014/main" id="{DB8B97CD-960C-67A9-25AD-C77319E84160}"/>
              </a:ext>
            </a:extLst>
          </p:cNvPr>
          <p:cNvCxnSpPr>
            <a:cxnSpLocks/>
          </p:cNvCxnSpPr>
          <p:nvPr/>
        </p:nvCxnSpPr>
        <p:spPr>
          <a:xfrm flipH="1" flipV="1">
            <a:off x="8070499" y="2894965"/>
            <a:ext cx="183099" cy="61689"/>
          </a:xfrm>
          <a:prstGeom prst="line">
            <a:avLst/>
          </a:prstGeom>
          <a:ln/>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CCD5CFB8-7FC1-8618-D3EC-66B02E4CC227}"/>
              </a:ext>
            </a:extLst>
          </p:cNvPr>
          <p:cNvCxnSpPr>
            <a:cxnSpLocks/>
            <a:stCxn id="51" idx="0"/>
            <a:endCxn id="50" idx="4"/>
          </p:cNvCxnSpPr>
          <p:nvPr/>
        </p:nvCxnSpPr>
        <p:spPr>
          <a:xfrm flipV="1">
            <a:off x="8313230" y="3093814"/>
            <a:ext cx="16690" cy="181157"/>
          </a:xfrm>
          <a:prstGeom prst="line">
            <a:avLst/>
          </a:prstGeom>
          <a:ln/>
        </p:spPr>
        <p:style>
          <a:lnRef idx="2">
            <a:schemeClr val="dk1"/>
          </a:lnRef>
          <a:fillRef idx="0">
            <a:schemeClr val="dk1"/>
          </a:fillRef>
          <a:effectRef idx="1">
            <a:schemeClr val="dk1"/>
          </a:effectRef>
          <a:fontRef idx="minor">
            <a:schemeClr val="tx1"/>
          </a:fontRef>
        </p:style>
      </p:cxnSp>
      <p:grpSp>
        <p:nvGrpSpPr>
          <p:cNvPr id="10" name="Group 9">
            <a:extLst>
              <a:ext uri="{FF2B5EF4-FFF2-40B4-BE49-F238E27FC236}">
                <a16:creationId xmlns:a16="http://schemas.microsoft.com/office/drawing/2014/main" id="{43C0960F-D292-BD01-A85E-F047940DB81F}"/>
              </a:ext>
            </a:extLst>
          </p:cNvPr>
          <p:cNvGrpSpPr/>
          <p:nvPr/>
        </p:nvGrpSpPr>
        <p:grpSpPr>
          <a:xfrm>
            <a:off x="7917366" y="3736485"/>
            <a:ext cx="920300" cy="570870"/>
            <a:chOff x="7949733" y="5091115"/>
            <a:chExt cx="1774770" cy="978910"/>
          </a:xfrm>
        </p:grpSpPr>
        <p:sp>
          <p:nvSpPr>
            <p:cNvPr id="12" name="Oval 11">
              <a:extLst>
                <a:ext uri="{FF2B5EF4-FFF2-40B4-BE49-F238E27FC236}">
                  <a16:creationId xmlns:a16="http://schemas.microsoft.com/office/drawing/2014/main" id="{B64A42A9-AFFA-943F-CE05-8B28785E66E4}"/>
                </a:ext>
              </a:extLst>
            </p:cNvPr>
            <p:cNvSpPr/>
            <p:nvPr/>
          </p:nvSpPr>
          <p:spPr>
            <a:xfrm>
              <a:off x="8630745" y="5346152"/>
              <a:ext cx="229172" cy="25667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67" dirty="0"/>
                <a:t>T</a:t>
              </a:r>
            </a:p>
          </p:txBody>
        </p:sp>
        <p:pic>
          <p:nvPicPr>
            <p:cNvPr id="13" name="Picture 12">
              <a:extLst>
                <a:ext uri="{FF2B5EF4-FFF2-40B4-BE49-F238E27FC236}">
                  <a16:creationId xmlns:a16="http://schemas.microsoft.com/office/drawing/2014/main" id="{A0BFBA97-DFF0-BF1B-76FA-F20A7DD797CD}"/>
                </a:ext>
              </a:extLst>
            </p:cNvPr>
            <p:cNvPicPr>
              <a:picLocks noChangeAspect="1"/>
            </p:cNvPicPr>
            <p:nvPr/>
          </p:nvPicPr>
          <p:blipFill>
            <a:blip r:embed="rId6">
              <a:duotone>
                <a:prstClr val="black"/>
                <a:schemeClr val="tx2">
                  <a:tint val="45000"/>
                  <a:satMod val="400000"/>
                </a:schemeClr>
              </a:duotone>
            </a:blip>
            <a:stretch>
              <a:fillRect/>
            </a:stretch>
          </p:blipFill>
          <p:spPr>
            <a:xfrm>
              <a:off x="7949733" y="5091115"/>
              <a:ext cx="1774770" cy="978910"/>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356EF961-2D71-64A8-73AD-06DDD80B7C3B}"/>
                </a:ext>
              </a:extLst>
            </p:cNvPr>
            <p:cNvPicPr>
              <a:picLocks noChangeAspect="1"/>
            </p:cNvPicPr>
            <p:nvPr/>
          </p:nvPicPr>
          <p:blipFill>
            <a:blip r:embed="rId6"/>
            <a:stretch>
              <a:fillRect/>
            </a:stretch>
          </p:blipFill>
          <p:spPr>
            <a:xfrm>
              <a:off x="7987492" y="5105972"/>
              <a:ext cx="1721498" cy="874860"/>
            </a:xfrm>
            <a:prstGeom prst="rect">
              <a:avLst/>
            </a:prstGeom>
            <a:effectLst>
              <a:outerShdw blurRad="50800" dist="38100" dir="2700000" algn="tl" rotWithShape="0">
                <a:prstClr val="black">
                  <a:alpha val="40000"/>
                </a:prstClr>
              </a:outerShdw>
            </a:effectLst>
          </p:spPr>
        </p:pic>
      </p:grpSp>
    </p:spTree>
    <p:custDataLst>
      <p:tags r:id="rId1"/>
    </p:custDataLst>
    <p:extLst>
      <p:ext uri="{BB962C8B-B14F-4D97-AF65-F5344CB8AC3E}">
        <p14:creationId xmlns:p14="http://schemas.microsoft.com/office/powerpoint/2010/main" val="1288790815"/>
      </p:ext>
    </p:extLst>
  </p:cSld>
  <p:clrMapOvr>
    <a:masterClrMapping/>
  </p:clrMapOvr>
  <mc:AlternateContent xmlns:mc="http://schemas.openxmlformats.org/markup-compatibility/2006" xmlns:p14="http://schemas.microsoft.com/office/powerpoint/2010/main">
    <mc:Choice Requires="p14">
      <p:transition spd="slow" p14:dur="2000" advTm="43783"/>
    </mc:Choice>
    <mc:Fallback xmlns="">
      <p:transition spd="slow" advTm="437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Effect transition="in" filter="wipe(left)">
                                      <p:cBhvr>
                                        <p:cTn id="20" dur="500"/>
                                        <p:tgtEl>
                                          <p:spTgt spid="11">
                                            <p:txEl>
                                              <p:pRg st="1" end="1"/>
                                            </p:txEl>
                                          </p:spTgt>
                                        </p:tgtEl>
                                      </p:cBhvr>
                                    </p:animEffect>
                                  </p:childTnLst>
                                </p:cTn>
                              </p:par>
                            </p:childTnLst>
                          </p:cTn>
                        </p:par>
                        <p:par>
                          <p:cTn id="21" fill="hold">
                            <p:stCondLst>
                              <p:cond delay="500"/>
                            </p:stCondLst>
                            <p:childTnLst>
                              <p:par>
                                <p:cTn id="22" presetID="6" presetClass="emph" presetSubtype="0" fill="hold" nodeType="afterEffect">
                                  <p:stCondLst>
                                    <p:cond delay="0"/>
                                  </p:stCondLst>
                                  <p:childTnLst>
                                    <p:animScale>
                                      <p:cBhvr>
                                        <p:cTn id="23" dur="1000" fill="hold"/>
                                        <p:tgtEl>
                                          <p:spTgt spid="10"/>
                                        </p:tgtEl>
                                      </p:cBhvr>
                                      <p:by x="150000" y="150000"/>
                                    </p:animScale>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1">
                                            <p:txEl>
                                              <p:pRg st="2" end="2"/>
                                            </p:txEl>
                                          </p:spTgt>
                                        </p:tgtEl>
                                        <p:attrNameLst>
                                          <p:attrName>style.visibility</p:attrName>
                                        </p:attrNameLst>
                                      </p:cBhvr>
                                      <p:to>
                                        <p:strVal val="visible"/>
                                      </p:to>
                                    </p:set>
                                    <p:animEffect transition="in" filter="wipe(left)">
                                      <p:cBhvr>
                                        <p:cTn id="46" dur="500"/>
                                        <p:tgtEl>
                                          <p:spTgt spid="11">
                                            <p:txEl>
                                              <p:pRg st="2" end="2"/>
                                            </p:txEl>
                                          </p:spTgt>
                                        </p:tgtEl>
                                      </p:cBhvr>
                                    </p:animEffec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down)">
                                      <p:cBhvr>
                                        <p:cTn id="50" dur="500"/>
                                        <p:tgtEl>
                                          <p:spTgt spid="18"/>
                                        </p:tgtEl>
                                      </p:cBhvr>
                                    </p:animEffect>
                                  </p:childTnLst>
                                </p:cTn>
                              </p:par>
                            </p:childTnLst>
                          </p:cTn>
                        </p:par>
                        <p:par>
                          <p:cTn id="51" fill="hold">
                            <p:stCondLst>
                              <p:cond delay="1000"/>
                            </p:stCondLst>
                            <p:childTnLst>
                              <p:par>
                                <p:cTn id="52" presetID="42" presetClass="path" presetSubtype="0" accel="50000" decel="50000" fill="hold" nodeType="afterEffect">
                                  <p:stCondLst>
                                    <p:cond delay="0"/>
                                  </p:stCondLst>
                                  <p:childTnLst>
                                    <p:animMotion origin="layout" path="M 4.16667E-6 -1.23457E-7 L -0.05035 -0.06975 " pathEditMode="relative" rAng="0" ptsTypes="AA">
                                      <p:cBhvr>
                                        <p:cTn id="53" dur="1000" fill="hold"/>
                                        <p:tgtEl>
                                          <p:spTgt spid="10"/>
                                        </p:tgtEl>
                                        <p:attrNameLst>
                                          <p:attrName>ppt_x</p:attrName>
                                          <p:attrName>ppt_y</p:attrName>
                                        </p:attrNameLst>
                                      </p:cBhvr>
                                      <p:rCtr x="-2517" y="-3488"/>
                                    </p:animMotion>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1">
                                            <p:txEl>
                                              <p:pRg st="3" end="3"/>
                                            </p:txEl>
                                          </p:spTgt>
                                        </p:tgtEl>
                                        <p:attrNameLst>
                                          <p:attrName>style.visibility</p:attrName>
                                        </p:attrNameLst>
                                      </p:cBhvr>
                                      <p:to>
                                        <p:strVal val="visible"/>
                                      </p:to>
                                    </p:set>
                                    <p:animEffect transition="in" filter="wipe(left)">
                                      <p:cBhvr>
                                        <p:cTn id="58" dur="500"/>
                                        <p:tgtEl>
                                          <p:spTgt spid="11">
                                            <p:txEl>
                                              <p:pRg st="3" end="3"/>
                                            </p:txEl>
                                          </p:spTgt>
                                        </p:tgtEl>
                                      </p:cBhvr>
                                    </p:animEffect>
                                  </p:childTnLst>
                                </p:cTn>
                              </p:par>
                            </p:childTnLst>
                          </p:cTn>
                        </p:par>
                        <p:par>
                          <p:cTn id="59" fill="hold">
                            <p:stCondLst>
                              <p:cond delay="500"/>
                            </p:stCondLst>
                            <p:childTnLst>
                              <p:par>
                                <p:cTn id="60" presetID="22" presetClass="entr" presetSubtype="4"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down)">
                                      <p:cBhvr>
                                        <p:cTn id="62" dur="500"/>
                                        <p:tgtEl>
                                          <p:spTgt spid="26"/>
                                        </p:tgtEl>
                                      </p:cBhvr>
                                    </p:animEffect>
                                  </p:childTnLst>
                                </p:cTn>
                              </p:par>
                            </p:childTnLst>
                          </p:cTn>
                        </p:par>
                        <p:par>
                          <p:cTn id="63" fill="hold">
                            <p:stCondLst>
                              <p:cond delay="1500"/>
                            </p:stCondLst>
                            <p:childTnLst>
                              <p:par>
                                <p:cTn id="64" presetID="42" presetClass="path" presetSubtype="0" accel="50000" decel="50000" fill="hold" nodeType="afterEffect">
                                  <p:stCondLst>
                                    <p:cond delay="0"/>
                                  </p:stCondLst>
                                  <p:childTnLst>
                                    <p:animMotion origin="layout" path="M -0.05035 -0.06975 L -0.11823 -0.11389 " pathEditMode="relative" rAng="0" ptsTypes="AA">
                                      <p:cBhvr>
                                        <p:cTn id="65" dur="1000" fill="hold"/>
                                        <p:tgtEl>
                                          <p:spTgt spid="10"/>
                                        </p:tgtEl>
                                        <p:attrNameLst>
                                          <p:attrName>ppt_x</p:attrName>
                                          <p:attrName>ppt_y</p:attrName>
                                        </p:attrNameLst>
                                      </p:cBhvr>
                                      <p:rCtr x="-3403" y="-2222"/>
                                    </p:animMotion>
                                  </p:childTnLst>
                                </p:cTn>
                              </p:par>
                            </p:childTnLst>
                          </p:cTn>
                        </p:par>
                        <p:par>
                          <p:cTn id="66" fill="hold">
                            <p:stCondLst>
                              <p:cond delay="2500"/>
                            </p:stCondLst>
                            <p:childTnLst>
                              <p:par>
                                <p:cTn id="67" presetID="22" presetClass="entr" presetSubtype="4" fill="hold" nodeType="after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wipe(down)">
                                      <p:cBhvr>
                                        <p:cTn id="69" dur="500"/>
                                        <p:tgtEl>
                                          <p:spTgt spid="29"/>
                                        </p:tgtEl>
                                      </p:cBhvr>
                                    </p:animEffect>
                                  </p:childTnLst>
                                </p:cTn>
                              </p:par>
                            </p:childTnLst>
                          </p:cTn>
                        </p:par>
                        <p:par>
                          <p:cTn id="70" fill="hold">
                            <p:stCondLst>
                              <p:cond delay="3000"/>
                            </p:stCondLst>
                            <p:childTnLst>
                              <p:par>
                                <p:cTn id="71" presetID="42" presetClass="path" presetSubtype="0" accel="50000" decel="50000" fill="hold" nodeType="afterEffect">
                                  <p:stCondLst>
                                    <p:cond delay="0"/>
                                  </p:stCondLst>
                                  <p:childTnLst>
                                    <p:animMotion origin="layout" path="M -0.11823 -0.11389 L -0.20938 -0.13704 " pathEditMode="relative" rAng="0" ptsTypes="AA">
                                      <p:cBhvr>
                                        <p:cTn id="72" dur="1000" fill="hold"/>
                                        <p:tgtEl>
                                          <p:spTgt spid="10"/>
                                        </p:tgtEl>
                                        <p:attrNameLst>
                                          <p:attrName>ppt_x</p:attrName>
                                          <p:attrName>ppt_y</p:attrName>
                                        </p:attrNameLst>
                                      </p:cBhvr>
                                      <p:rCtr x="-4566" y="-1173"/>
                                    </p:animMotion>
                                  </p:childTnLst>
                                </p:cTn>
                              </p:par>
                            </p:childTnLst>
                          </p:cTn>
                        </p:par>
                        <p:par>
                          <p:cTn id="73" fill="hold">
                            <p:stCondLst>
                              <p:cond delay="4000"/>
                            </p:stCondLst>
                            <p:childTnLst>
                              <p:par>
                                <p:cTn id="74" presetID="22" presetClass="entr" presetSubtype="4" fill="hold" nodeType="after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wipe(down)">
                                      <p:cBhvr>
                                        <p:cTn id="76" dur="500"/>
                                        <p:tgtEl>
                                          <p:spTgt spid="32"/>
                                        </p:tgtEl>
                                      </p:cBhvr>
                                    </p:animEffect>
                                  </p:childTnLst>
                                </p:cTn>
                              </p:par>
                            </p:childTnLst>
                          </p:cTn>
                        </p:par>
                        <p:par>
                          <p:cTn id="77" fill="hold">
                            <p:stCondLst>
                              <p:cond delay="4500"/>
                            </p:stCondLst>
                            <p:childTnLst>
                              <p:par>
                                <p:cTn id="78" presetID="42" presetClass="path" presetSubtype="0" accel="50000" decel="50000" fill="hold" nodeType="afterEffect">
                                  <p:stCondLst>
                                    <p:cond delay="0"/>
                                  </p:stCondLst>
                                  <p:childTnLst>
                                    <p:animMotion origin="layout" path="M -0.20938 -0.13704 L -0.1665 -0.26019 " pathEditMode="relative" rAng="0" ptsTypes="AA">
                                      <p:cBhvr>
                                        <p:cTn id="79" dur="1000" fill="hold"/>
                                        <p:tgtEl>
                                          <p:spTgt spid="10"/>
                                        </p:tgtEl>
                                        <p:attrNameLst>
                                          <p:attrName>ppt_x</p:attrName>
                                          <p:attrName>ppt_y</p:attrName>
                                        </p:attrNameLst>
                                      </p:cBhvr>
                                      <p:rCtr x="2135" y="-6173"/>
                                    </p:animMotion>
                                  </p:childTnLst>
                                </p:cTn>
                              </p:par>
                            </p:childTnLst>
                          </p:cTn>
                        </p:par>
                        <p:par>
                          <p:cTn id="80" fill="hold">
                            <p:stCondLst>
                              <p:cond delay="5500"/>
                            </p:stCondLst>
                            <p:childTnLst>
                              <p:par>
                                <p:cTn id="81" presetID="22" presetClass="entr" presetSubtype="1" fill="hold"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wipe(up)">
                                      <p:cBhvr>
                                        <p:cTn id="83" dur="500"/>
                                        <p:tgtEl>
                                          <p:spTgt spid="35"/>
                                        </p:tgtEl>
                                      </p:cBhvr>
                                    </p:animEffect>
                                  </p:childTnLst>
                                </p:cTn>
                              </p:par>
                            </p:childTnLst>
                          </p:cTn>
                        </p:par>
                        <p:par>
                          <p:cTn id="84" fill="hold">
                            <p:stCondLst>
                              <p:cond delay="6000"/>
                            </p:stCondLst>
                            <p:childTnLst>
                              <p:par>
                                <p:cTn id="85" presetID="42" presetClass="path" presetSubtype="0" accel="50000" decel="50000" fill="hold" nodeType="afterEffect">
                                  <p:stCondLst>
                                    <p:cond delay="0"/>
                                  </p:stCondLst>
                                  <p:childTnLst>
                                    <p:animMotion origin="layout" path="M -0.1665 -0.26019 L -0.08959 -0.24321 " pathEditMode="relative" rAng="0" ptsTypes="AA">
                                      <p:cBhvr>
                                        <p:cTn id="86" dur="1000" fill="hold"/>
                                        <p:tgtEl>
                                          <p:spTgt spid="10"/>
                                        </p:tgtEl>
                                        <p:attrNameLst>
                                          <p:attrName>ppt_x</p:attrName>
                                          <p:attrName>ppt_y</p:attrName>
                                        </p:attrNameLst>
                                      </p:cBhvr>
                                      <p:rCtr x="3524" y="679"/>
                                    </p:animMotion>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11">
                                            <p:txEl>
                                              <p:pRg st="4" end="4"/>
                                            </p:txEl>
                                          </p:spTgt>
                                        </p:tgtEl>
                                        <p:attrNameLst>
                                          <p:attrName>style.visibility</p:attrName>
                                        </p:attrNameLst>
                                      </p:cBhvr>
                                      <p:to>
                                        <p:strVal val="visible"/>
                                      </p:to>
                                    </p:set>
                                    <p:animEffect transition="in" filter="wipe(left)">
                                      <p:cBhvr>
                                        <p:cTn id="91" dur="500"/>
                                        <p:tgtEl>
                                          <p:spTgt spid="11">
                                            <p:txEl>
                                              <p:pRg st="4" end="4"/>
                                            </p:txEl>
                                          </p:spTgt>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childTnLst>
                          </p:cTn>
                        </p:par>
                        <p:par>
                          <p:cTn id="96" fill="hold">
                            <p:stCondLst>
                              <p:cond delay="1000"/>
                            </p:stCondLst>
                            <p:childTnLst>
                              <p:par>
                                <p:cTn id="97" presetID="22" presetClass="entr" presetSubtype="1" fill="hold" nodeType="after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wipe(up)">
                                      <p:cBhvr>
                                        <p:cTn id="99" dur="500"/>
                                        <p:tgtEl>
                                          <p:spTgt spid="45"/>
                                        </p:tgtEl>
                                      </p:cBhvr>
                                    </p:animEffect>
                                  </p:childTnLst>
                                </p:cTn>
                              </p:par>
                            </p:childTnLst>
                          </p:cTn>
                        </p:par>
                        <p:par>
                          <p:cTn id="100" fill="hold">
                            <p:stCondLst>
                              <p:cond delay="1500"/>
                            </p:stCondLst>
                            <p:childTnLst>
                              <p:par>
                                <p:cTn id="101" presetID="42" presetClass="path" presetSubtype="0" accel="50000" decel="50000" fill="hold" nodeType="afterEffect">
                                  <p:stCondLst>
                                    <p:cond delay="0"/>
                                  </p:stCondLst>
                                  <p:childTnLst>
                                    <p:animMotion origin="layout" path="M -0.08959 -0.24321 L -0.05035 -0.21975 " pathEditMode="relative" rAng="0" ptsTypes="AA">
                                      <p:cBhvr>
                                        <p:cTn id="102" dur="1000" fill="hold"/>
                                        <p:tgtEl>
                                          <p:spTgt spid="10"/>
                                        </p:tgtEl>
                                        <p:attrNameLst>
                                          <p:attrName>ppt_x</p:attrName>
                                          <p:attrName>ppt_y</p:attrName>
                                        </p:attrNameLst>
                                      </p:cBhvr>
                                      <p:rCtr x="1962" y="1173"/>
                                    </p:animMotion>
                                  </p:childTnLst>
                                </p:cTn>
                              </p:par>
                              <p:par>
                                <p:cTn id="103" presetID="10" presetClass="entr" presetSubtype="0"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childTnLst>
                          </p:cTn>
                        </p:par>
                        <p:par>
                          <p:cTn id="106" fill="hold">
                            <p:stCondLst>
                              <p:cond delay="2500"/>
                            </p:stCondLst>
                            <p:childTnLst>
                              <p:par>
                                <p:cTn id="107" presetID="22" presetClass="entr" presetSubtype="1" fill="hold" nodeType="afterEffect">
                                  <p:stCondLst>
                                    <p:cond delay="0"/>
                                  </p:stCondLst>
                                  <p:childTnLst>
                                    <p:set>
                                      <p:cBhvr>
                                        <p:cTn id="108" dur="1" fill="hold">
                                          <p:stCondLst>
                                            <p:cond delay="0"/>
                                          </p:stCondLst>
                                        </p:cTn>
                                        <p:tgtEl>
                                          <p:spTgt spid="52"/>
                                        </p:tgtEl>
                                        <p:attrNameLst>
                                          <p:attrName>style.visibility</p:attrName>
                                        </p:attrNameLst>
                                      </p:cBhvr>
                                      <p:to>
                                        <p:strVal val="visible"/>
                                      </p:to>
                                    </p:set>
                                    <p:animEffect transition="in" filter="wipe(up)">
                                      <p:cBhvr>
                                        <p:cTn id="109" dur="500"/>
                                        <p:tgtEl>
                                          <p:spTgt spid="52"/>
                                        </p:tgtEl>
                                      </p:cBhvr>
                                    </p:animEffect>
                                  </p:childTnLst>
                                </p:cTn>
                              </p:par>
                            </p:childTnLst>
                          </p:cTn>
                        </p:par>
                        <p:par>
                          <p:cTn id="110" fill="hold">
                            <p:stCondLst>
                              <p:cond delay="3000"/>
                            </p:stCondLst>
                            <p:childTnLst>
                              <p:par>
                                <p:cTn id="111" presetID="42" presetClass="path" presetSubtype="0" accel="50000" decel="50000" fill="hold" nodeType="afterEffect">
                                  <p:stCondLst>
                                    <p:cond delay="0"/>
                                  </p:stCondLst>
                                  <p:childTnLst>
                                    <p:animMotion origin="layout" path="M -0.05035 -0.21975 L -0.00365 -0.20772 " pathEditMode="relative" rAng="0" ptsTypes="AA">
                                      <p:cBhvr>
                                        <p:cTn id="112" dur="1000" fill="hold"/>
                                        <p:tgtEl>
                                          <p:spTgt spid="10"/>
                                        </p:tgtEl>
                                        <p:attrNameLst>
                                          <p:attrName>ppt_x</p:attrName>
                                          <p:attrName>ppt_y</p:attrName>
                                        </p:attrNameLst>
                                      </p:cBhvr>
                                      <p:rCtr x="2326" y="586"/>
                                    </p:animMotion>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11">
                                            <p:txEl>
                                              <p:pRg st="5" end="5"/>
                                            </p:txEl>
                                          </p:spTgt>
                                        </p:tgtEl>
                                        <p:attrNameLst>
                                          <p:attrName>style.visibility</p:attrName>
                                        </p:attrNameLst>
                                      </p:cBhvr>
                                      <p:to>
                                        <p:strVal val="visible"/>
                                      </p:to>
                                    </p:set>
                                    <p:animEffect transition="in" filter="wipe(left)">
                                      <p:cBhvr>
                                        <p:cTn id="117" dur="500"/>
                                        <p:tgtEl>
                                          <p:spTgt spid="11">
                                            <p:txEl>
                                              <p:pRg st="5" end="5"/>
                                            </p:txEl>
                                          </p:spTgt>
                                        </p:tgtEl>
                                      </p:cBhvr>
                                    </p:animEffect>
                                  </p:childTnLst>
                                </p:cTn>
                              </p:par>
                            </p:childTnLst>
                          </p:cTn>
                        </p:par>
                        <p:par>
                          <p:cTn id="118" fill="hold">
                            <p:stCondLst>
                              <p:cond delay="500"/>
                            </p:stCondLst>
                            <p:childTnLst>
                              <p:par>
                                <p:cTn id="119" presetID="10" presetClass="entr" presetSubtype="0" fill="hold" grpId="0" nodeType="afterEffect">
                                  <p:stCondLst>
                                    <p:cond delay="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500"/>
                                        <p:tgtEl>
                                          <p:spTgt spid="51"/>
                                        </p:tgtEl>
                                      </p:cBhvr>
                                    </p:animEffect>
                                  </p:childTnLst>
                                </p:cTn>
                              </p:par>
                            </p:childTnLst>
                          </p:cTn>
                        </p:par>
                        <p:par>
                          <p:cTn id="122" fill="hold">
                            <p:stCondLst>
                              <p:cond delay="1000"/>
                            </p:stCondLst>
                            <p:childTnLst>
                              <p:par>
                                <p:cTn id="123" presetID="22" presetClass="entr" presetSubtype="1" fill="hold" nodeType="afterEffect">
                                  <p:stCondLst>
                                    <p:cond delay="0"/>
                                  </p:stCondLst>
                                  <p:childTnLst>
                                    <p:set>
                                      <p:cBhvr>
                                        <p:cTn id="124" dur="1" fill="hold">
                                          <p:stCondLst>
                                            <p:cond delay="0"/>
                                          </p:stCondLst>
                                        </p:cTn>
                                        <p:tgtEl>
                                          <p:spTgt spid="53"/>
                                        </p:tgtEl>
                                        <p:attrNameLst>
                                          <p:attrName>style.visibility</p:attrName>
                                        </p:attrNameLst>
                                      </p:cBhvr>
                                      <p:to>
                                        <p:strVal val="visible"/>
                                      </p:to>
                                    </p:set>
                                    <p:animEffect transition="in" filter="wipe(up)">
                                      <p:cBhvr>
                                        <p:cTn id="125" dur="500"/>
                                        <p:tgtEl>
                                          <p:spTgt spid="53"/>
                                        </p:tgtEl>
                                      </p:cBhvr>
                                    </p:animEffect>
                                  </p:childTnLst>
                                </p:cTn>
                              </p:par>
                            </p:childTnLst>
                          </p:cTn>
                        </p:par>
                        <p:par>
                          <p:cTn id="126" fill="hold">
                            <p:stCondLst>
                              <p:cond delay="1500"/>
                            </p:stCondLst>
                            <p:childTnLst>
                              <p:par>
                                <p:cTn id="127" presetID="42" presetClass="path" presetSubtype="0" accel="50000" decel="50000" fill="hold" nodeType="afterEffect">
                                  <p:stCondLst>
                                    <p:cond delay="0"/>
                                  </p:stCondLst>
                                  <p:childTnLst>
                                    <p:animMotion origin="layout" path="M -0.00365 -0.20772 L -0.00695 -0.11944 " pathEditMode="relative" rAng="0" ptsTypes="AA">
                                      <p:cBhvr>
                                        <p:cTn id="128" dur="2000" fill="hold"/>
                                        <p:tgtEl>
                                          <p:spTgt spid="10"/>
                                        </p:tgtEl>
                                        <p:attrNameLst>
                                          <p:attrName>ppt_x</p:attrName>
                                          <p:attrName>ppt_y</p:attrName>
                                        </p:attrNameLst>
                                      </p:cBhvr>
                                      <p:rCtr x="-174" y="44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P spid="20" grpId="0" animBg="1"/>
      <p:bldP spid="24" grpId="0" animBg="1"/>
      <p:bldP spid="25" grpId="0" animBg="1"/>
      <p:bldP spid="44" grpId="0" animBg="1"/>
      <p:bldP spid="50" grpId="0" animBg="1"/>
      <p:bldP spid="5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5.3|10.1|5.7"/>
</p:tagLst>
</file>

<file path=ppt/tags/tag2.xml><?xml version="1.0" encoding="utf-8"?>
<p:tagLst xmlns:a="http://schemas.openxmlformats.org/drawingml/2006/main" xmlns:r="http://schemas.openxmlformats.org/officeDocument/2006/relationships" xmlns:p="http://schemas.openxmlformats.org/presentationml/2006/main">
  <p:tag name="TIMING" val="|1|15.3|10.1|5.7"/>
</p:tagLst>
</file>

<file path=ppt/tags/tag3.xml><?xml version="1.0" encoding="utf-8"?>
<p:tagLst xmlns:a="http://schemas.openxmlformats.org/drawingml/2006/main" xmlns:r="http://schemas.openxmlformats.org/officeDocument/2006/relationships" xmlns:p="http://schemas.openxmlformats.org/presentationml/2006/main">
  <p:tag name="TIMING" val="|1|15.3|10.1|5.7"/>
</p:tagLst>
</file>

<file path=ppt/tags/tag4.xml><?xml version="1.0" encoding="utf-8"?>
<p:tagLst xmlns:a="http://schemas.openxmlformats.org/drawingml/2006/main" xmlns:r="http://schemas.openxmlformats.org/officeDocument/2006/relationships" xmlns:p="http://schemas.openxmlformats.org/presentationml/2006/main">
  <p:tag name="TIMING" val="|1|15.3|10.1|5.7"/>
</p:tagLst>
</file>

<file path=ppt/tags/tag5.xml><?xml version="1.0" encoding="utf-8"?>
<p:tagLst xmlns:a="http://schemas.openxmlformats.org/drawingml/2006/main" xmlns:r="http://schemas.openxmlformats.org/officeDocument/2006/relationships" xmlns:p="http://schemas.openxmlformats.org/presentationml/2006/main">
  <p:tag name="TIMING" val="|1|15.3|10.1|5.7"/>
</p:tagLst>
</file>

<file path=ppt/tags/tag6.xml><?xml version="1.0" encoding="utf-8"?>
<p:tagLst xmlns:a="http://schemas.openxmlformats.org/drawingml/2006/main" xmlns:r="http://schemas.openxmlformats.org/officeDocument/2006/relationships" xmlns:p="http://schemas.openxmlformats.org/presentationml/2006/main">
  <p:tag name="TIMING" val="|1|15.3|10.1|5.7"/>
</p:tagLst>
</file>

<file path=ppt/tags/tag7.xml><?xml version="1.0" encoding="utf-8"?>
<p:tagLst xmlns:a="http://schemas.openxmlformats.org/drawingml/2006/main" xmlns:r="http://schemas.openxmlformats.org/officeDocument/2006/relationships" xmlns:p="http://schemas.openxmlformats.org/presentationml/2006/main">
  <p:tag name="TIMING" val="|1|15.3|10.1|5.7"/>
</p:tagLst>
</file>

<file path=ppt/tags/tag8.xml><?xml version="1.0" encoding="utf-8"?>
<p:tagLst xmlns:a="http://schemas.openxmlformats.org/drawingml/2006/main" xmlns:r="http://schemas.openxmlformats.org/officeDocument/2006/relationships" xmlns:p="http://schemas.openxmlformats.org/presentationml/2006/main">
  <p:tag name="TIMING" val="|1|15.3|10.1|5.7"/>
</p:tagLst>
</file>

<file path=ppt/tags/tag9.xml><?xml version="1.0" encoding="utf-8"?>
<p:tagLst xmlns:a="http://schemas.openxmlformats.org/drawingml/2006/main" xmlns:r="http://schemas.openxmlformats.org/officeDocument/2006/relationships" xmlns:p="http://schemas.openxmlformats.org/presentationml/2006/main">
  <p:tag name="TIMING" val="|3.8"/>
</p:tagLst>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ncstate-ppt-template-16x9-horizontal-left-brick</Template>
  <TotalTime>12553</TotalTime>
  <Words>1212</Words>
  <Application>Microsoft Office PowerPoint</Application>
  <PresentationFormat>On-screen Show (16:9)</PresentationFormat>
  <Paragraphs>161</Paragraphs>
  <Slides>18</Slides>
  <Notes>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Cambria Math</vt:lpstr>
      <vt:lpstr>PT Serif</vt:lpstr>
      <vt:lpstr>Trebuchet MS</vt:lpstr>
      <vt:lpstr>Wingdings</vt:lpstr>
      <vt:lpstr>NCStateU-horizontal-left-logo</vt:lpstr>
      <vt:lpstr>Wireless Signal Source Localization by Unmanned  Aerial Vehicle using AERPAW Digital Twin and Testbed</vt:lpstr>
      <vt:lpstr>Introduction</vt:lpstr>
      <vt:lpstr>Motivation</vt:lpstr>
      <vt:lpstr>AERPAW Architechture</vt:lpstr>
      <vt:lpstr>Batch Mode Access</vt:lpstr>
      <vt:lpstr>Problem Model</vt:lpstr>
      <vt:lpstr>PowerPoint Presentation</vt:lpstr>
      <vt:lpstr>Overview</vt:lpstr>
      <vt:lpstr>Trajectory Control</vt:lpstr>
      <vt:lpstr>Source Estimation</vt:lpstr>
      <vt:lpstr>PowerPoint Presentation</vt:lpstr>
      <vt:lpstr>Testing Setup</vt:lpstr>
      <vt:lpstr>Test Case 1 : Rover Close to UAV Starting Point</vt:lpstr>
      <vt:lpstr>Test Case 2 : Rover Far From UAV Starting Point</vt:lpstr>
      <vt:lpstr>Test Case 3 : Rover Outside UAV Flight Boundary</vt:lpstr>
      <vt:lpstr>PowerPoint Presentation</vt:lpstr>
      <vt:lpstr>SUMMARY &amp; 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Cooperative Trajectory Planning in a  Group of Autonomous Unmanned Aerial  Vehicles for Plume Boundary Wrapping</dc:title>
  <dc:creator>Baisakhi Chatterjee</dc:creator>
  <cp:lastModifiedBy>Baisakhi Chatterjee</cp:lastModifiedBy>
  <cp:revision>191</cp:revision>
  <dcterms:created xsi:type="dcterms:W3CDTF">2022-04-13T17:19:05Z</dcterms:created>
  <dcterms:modified xsi:type="dcterms:W3CDTF">2024-05-30T23:17:19Z</dcterms:modified>
</cp:coreProperties>
</file>